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9"/>
  </p:notesMasterIdLst>
  <p:sldIdLst>
    <p:sldId id="257" r:id="rId2"/>
    <p:sldId id="258" r:id="rId3"/>
    <p:sldId id="266" r:id="rId4"/>
    <p:sldId id="294" r:id="rId5"/>
    <p:sldId id="265" r:id="rId6"/>
    <p:sldId id="277" r:id="rId7"/>
    <p:sldId id="284" r:id="rId8"/>
    <p:sldId id="282" r:id="rId9"/>
    <p:sldId id="275" r:id="rId10"/>
    <p:sldId id="276" r:id="rId11"/>
    <p:sldId id="278" r:id="rId12"/>
    <p:sldId id="279" r:id="rId13"/>
    <p:sldId id="267" r:id="rId14"/>
    <p:sldId id="291" r:id="rId15"/>
    <p:sldId id="286" r:id="rId16"/>
    <p:sldId id="288" r:id="rId17"/>
    <p:sldId id="287" r:id="rId18"/>
    <p:sldId id="289" r:id="rId19"/>
    <p:sldId id="290" r:id="rId20"/>
    <p:sldId id="280" r:id="rId21"/>
    <p:sldId id="281" r:id="rId22"/>
    <p:sldId id="283" r:id="rId23"/>
    <p:sldId id="269" r:id="rId24"/>
    <p:sldId id="292" r:id="rId25"/>
    <p:sldId id="293" r:id="rId26"/>
    <p:sldId id="262" r:id="rId27"/>
    <p:sldId id="263" r:id="rId28"/>
  </p:sldIdLst>
  <p:sldSz cx="9144000" cy="5143500" type="screen16x9"/>
  <p:notesSz cx="6858000" cy="9144000"/>
  <p:embeddedFontLst>
    <p:embeddedFont>
      <p:font typeface="Roboto Light" panose="020B0604020202020204" charset="0"/>
      <p:regular r:id="rId30"/>
      <p:bold r:id="rId31"/>
      <p:italic r:id="rId32"/>
      <p:boldItalic r:id="rId33"/>
    </p:embeddedFont>
    <p:embeddedFont>
      <p:font typeface="Gadugi" panose="020B0502040204020203" pitchFamily="34" charset="0"/>
      <p:regular r:id="rId34"/>
      <p:bold r:id="rId35"/>
    </p:embeddedFont>
    <p:embeddedFont>
      <p:font typeface="Garamond" panose="02020404030301010803" pitchFamily="18" charset="0"/>
      <p:regular r:id="rId36"/>
      <p:bold r:id="rId37"/>
      <p:italic r:id="rId38"/>
    </p:embeddedFont>
    <p:embeddedFont>
      <p:font typeface="Franklin Gothic Medium Cond" panose="020B0606030402020204" pitchFamily="34" charset="0"/>
      <p:regular r:id="rId39"/>
    </p:embeddedFont>
    <p:embeddedFont>
      <p:font typeface="Calibri"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9F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74"/>
  </p:normalViewPr>
  <p:slideViewPr>
    <p:cSldViewPr snapToGrid="0" snapToObjects="1">
      <p:cViewPr varScale="1">
        <p:scale>
          <a:sx n="86" d="100"/>
          <a:sy n="86" d="100"/>
        </p:scale>
        <p:origin x="7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790370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ea5770ea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ea5770ea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5697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ea5770ea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ea5770ea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842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
Poll Title: What's one question you want answered during today's session?
https://www.polleverywhere.com/free_text_polls/1T6t5vWmP212UwKHkGajr</a:t>
            </a:r>
            <a:endParaRPr lang="en-US"/>
          </a:p>
        </p:txBody>
      </p:sp>
      <p:sp>
        <p:nvSpPr>
          <p:cNvPr id="4" name="TextBox 3"/>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71447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Break out groups 5-7 minutes to discuss the IAT or times of unconscious</a:t>
            </a:r>
            <a:r>
              <a:rPr lang="en-US" baseline="0" dirty="0" smtClean="0"/>
              <a:t> bias in your life</a:t>
            </a:r>
            <a:endParaRPr lang="en-US" dirty="0"/>
          </a:p>
        </p:txBody>
      </p:sp>
    </p:spTree>
    <p:extLst>
      <p:ext uri="{BB962C8B-B14F-4D97-AF65-F5344CB8AC3E}">
        <p14:creationId xmlns:p14="http://schemas.microsoft.com/office/powerpoint/2010/main" val="4112209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What are examples of ways you personally can reduce your unconscious bias?
https://www.polleverywhere.com/free_text_polls/qJYoQuHkpXw2xTcyWQtWn</a:t>
            </a:r>
            <a:endParaRPr lang="en-US"/>
          </a:p>
        </p:txBody>
      </p:sp>
      <p:sp>
        <p:nvSpPr>
          <p:cNvPr id="4" name="TextBox 3"/>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71341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2786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e59b2d1d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e59b2d1d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894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e59b2d1d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e59b2d1d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7374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6" name="Google Shape;66;p14"/>
          <p:cNvPicPr preferRelativeResize="0"/>
          <p:nvPr/>
        </p:nvPicPr>
        <p:blipFill rotWithShape="1">
          <a:blip r:embed="rId2">
            <a:alphaModFix/>
          </a:blip>
          <a:srcRect l="9"/>
          <a:stretch/>
        </p:blipFill>
        <p:spPr>
          <a:xfrm>
            <a:off x="-104100" y="-80875"/>
            <a:ext cx="9348625" cy="5260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87FE2B-62DB-4129-BE38-BD61A1999F8A}"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F0795-6824-4F5A-8335-5027EDCC17C1}" type="slidenum">
              <a:rPr lang="en-US" smtClean="0"/>
              <a:t>‹#›</a:t>
            </a:fld>
            <a:endParaRPr lang="en-US"/>
          </a:p>
        </p:txBody>
      </p:sp>
    </p:spTree>
    <p:extLst>
      <p:ext uri="{BB962C8B-B14F-4D97-AF65-F5344CB8AC3E}">
        <p14:creationId xmlns:p14="http://schemas.microsoft.com/office/powerpoint/2010/main" val="266099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t="268" b="258"/>
          <a:stretch/>
        </p:blipFill>
        <p:spPr>
          <a:xfrm>
            <a:off x="-79275" y="-70025"/>
            <a:ext cx="9437446" cy="5280552"/>
          </a:xfrm>
          <a:prstGeom prst="rect">
            <a:avLst/>
          </a:prstGeom>
          <a:noFill/>
          <a:ln>
            <a:noFill/>
          </a:ln>
        </p:spPr>
      </p:pic>
      <p:sp>
        <p:nvSpPr>
          <p:cNvPr id="17" name="Google Shape;17;p3"/>
          <p:cNvSpPr txBox="1">
            <a:spLocks noGrp="1"/>
          </p:cNvSpPr>
          <p:nvPr>
            <p:ph type="title"/>
          </p:nvPr>
        </p:nvSpPr>
        <p:spPr>
          <a:xfrm>
            <a:off x="195850" y="0"/>
            <a:ext cx="8520600" cy="841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D39F10"/>
              </a:buClr>
              <a:buSzPts val="3600"/>
              <a:buNone/>
              <a:defRPr sz="3600">
                <a:solidFill>
                  <a:srgbClr val="D39F10"/>
                </a:solidFill>
                <a:latin typeface="+mj-l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5"/>
          <p:cNvSpPr/>
          <p:nvPr/>
        </p:nvSpPr>
        <p:spPr>
          <a:xfrm>
            <a:off x="-126050" y="-70025"/>
            <a:ext cx="9531000" cy="787800"/>
          </a:xfrm>
          <a:prstGeom prst="rect">
            <a:avLst/>
          </a:prstGeom>
          <a:solidFill>
            <a:srgbClr val="0C234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txBox="1">
            <a:spLocks noGrp="1"/>
          </p:cNvSpPr>
          <p:nvPr>
            <p:ph type="title"/>
          </p:nvPr>
        </p:nvSpPr>
        <p:spPr>
          <a:xfrm>
            <a:off x="195850" y="-124125"/>
            <a:ext cx="8520600" cy="841800"/>
          </a:xfrm>
          <a:prstGeom prst="rect">
            <a:avLst/>
          </a:prstGeom>
        </p:spPr>
        <p:txBody>
          <a:bodyPr spcFirstLastPara="1" wrap="square" lIns="91425" tIns="91425" rIns="91425" bIns="91425" anchor="ctr" anchorCtr="0">
            <a:noAutofit/>
          </a:bodyPr>
          <a:lstStyle>
            <a:lvl1pPr lvl="0">
              <a:spcBef>
                <a:spcPts val="0"/>
              </a:spcBef>
              <a:spcAft>
                <a:spcPts val="0"/>
              </a:spcAft>
              <a:buClr>
                <a:srgbClr val="D39F10"/>
              </a:buClr>
              <a:buSzPts val="3600"/>
              <a:buNone/>
              <a:defRPr sz="3600">
                <a:solidFill>
                  <a:srgbClr val="D39F10"/>
                </a:solidFill>
                <a:latin typeface="+mj-lt"/>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8" name="Google Shape;28;p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434343"/>
              </a:buClr>
              <a:buSzPts val="1800"/>
              <a:buChar char="●"/>
              <a:defRPr>
                <a:solidFill>
                  <a:srgbClr val="434343"/>
                </a:solidFill>
                <a:latin typeface="+mn-lt"/>
              </a:defRPr>
            </a:lvl1pPr>
            <a:lvl2pPr marL="914400" lvl="1" indent="-317500">
              <a:spcBef>
                <a:spcPts val="1600"/>
              </a:spcBef>
              <a:spcAft>
                <a:spcPts val="0"/>
              </a:spcAft>
              <a:buClr>
                <a:srgbClr val="434343"/>
              </a:buClr>
              <a:buSzPts val="1400"/>
              <a:buChar char="○"/>
              <a:defRPr>
                <a:solidFill>
                  <a:srgbClr val="434343"/>
                </a:solidFill>
              </a:defRPr>
            </a:lvl2pPr>
            <a:lvl3pPr marL="1371600" lvl="2" indent="-317500">
              <a:spcBef>
                <a:spcPts val="1600"/>
              </a:spcBef>
              <a:spcAft>
                <a:spcPts val="0"/>
              </a:spcAft>
              <a:buClr>
                <a:srgbClr val="434343"/>
              </a:buClr>
              <a:buSzPts val="1400"/>
              <a:buChar char="■"/>
              <a:defRPr>
                <a:solidFill>
                  <a:srgbClr val="434343"/>
                </a:solidFill>
              </a:defRPr>
            </a:lvl3pPr>
            <a:lvl4pPr marL="1828800" lvl="3" indent="-317500">
              <a:spcBef>
                <a:spcPts val="1600"/>
              </a:spcBef>
              <a:spcAft>
                <a:spcPts val="0"/>
              </a:spcAft>
              <a:buClr>
                <a:srgbClr val="434343"/>
              </a:buClr>
              <a:buSzPts val="1400"/>
              <a:buChar char="●"/>
              <a:defRPr>
                <a:solidFill>
                  <a:srgbClr val="434343"/>
                </a:solidFill>
              </a:defRPr>
            </a:lvl4pPr>
            <a:lvl5pPr marL="2286000" lvl="4" indent="-317500">
              <a:spcBef>
                <a:spcPts val="1600"/>
              </a:spcBef>
              <a:spcAft>
                <a:spcPts val="0"/>
              </a:spcAft>
              <a:buClr>
                <a:srgbClr val="434343"/>
              </a:buClr>
              <a:buSzPts val="1400"/>
              <a:buChar char="○"/>
              <a:defRPr>
                <a:solidFill>
                  <a:srgbClr val="434343"/>
                </a:solidFill>
              </a:defRPr>
            </a:lvl5pPr>
            <a:lvl6pPr marL="2743200" lvl="5" indent="-317500">
              <a:spcBef>
                <a:spcPts val="1600"/>
              </a:spcBef>
              <a:spcAft>
                <a:spcPts val="0"/>
              </a:spcAft>
              <a:buClr>
                <a:srgbClr val="434343"/>
              </a:buClr>
              <a:buSzPts val="1400"/>
              <a:buChar char="■"/>
              <a:defRPr>
                <a:solidFill>
                  <a:srgbClr val="434343"/>
                </a:solidFill>
              </a:defRPr>
            </a:lvl6pPr>
            <a:lvl7pPr marL="3200400" lvl="6" indent="-317500">
              <a:spcBef>
                <a:spcPts val="1600"/>
              </a:spcBef>
              <a:spcAft>
                <a:spcPts val="0"/>
              </a:spcAft>
              <a:buClr>
                <a:srgbClr val="434343"/>
              </a:buClr>
              <a:buSzPts val="1400"/>
              <a:buChar char="●"/>
              <a:defRPr>
                <a:solidFill>
                  <a:srgbClr val="434343"/>
                </a:solidFill>
              </a:defRPr>
            </a:lvl7pPr>
            <a:lvl8pPr marL="3657600" lvl="7" indent="-317500">
              <a:spcBef>
                <a:spcPts val="1600"/>
              </a:spcBef>
              <a:spcAft>
                <a:spcPts val="0"/>
              </a:spcAft>
              <a:buClr>
                <a:srgbClr val="434343"/>
              </a:buClr>
              <a:buSzPts val="1400"/>
              <a:buChar char="○"/>
              <a:defRPr>
                <a:solidFill>
                  <a:srgbClr val="434343"/>
                </a:solidFill>
              </a:defRPr>
            </a:lvl8pPr>
            <a:lvl9pPr marL="4114800" lvl="8" indent="-317500">
              <a:spcBef>
                <a:spcPts val="1600"/>
              </a:spcBef>
              <a:spcAft>
                <a:spcPts val="1600"/>
              </a:spcAft>
              <a:buClr>
                <a:srgbClr val="434343"/>
              </a:buClr>
              <a:buSzPts val="1400"/>
              <a:buChar char="■"/>
              <a:defRPr>
                <a:solidFill>
                  <a:srgbClr val="434343"/>
                </a:solidFill>
              </a:defRPr>
            </a:lvl9pPr>
          </a:lstStyle>
          <a:p>
            <a:endParaRPr dirty="0"/>
          </a:p>
        </p:txBody>
      </p:sp>
      <p:sp>
        <p:nvSpPr>
          <p:cNvPr id="29" name="Google Shape;29;p6"/>
          <p:cNvSpPr txBox="1">
            <a:spLocks noGrp="1"/>
          </p:cNvSpPr>
          <p:nvPr>
            <p:ph type="sldNum" idx="12"/>
          </p:nvPr>
        </p:nvSpPr>
        <p:spPr>
          <a:xfrm>
            <a:off x="8472458" y="465394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32" name="Google Shape;32;p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atin typeface="+mn-lt"/>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33" name="Google Shape;33;p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atin typeface="+mn-lt"/>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9"/>
          <p:cNvSpPr txBox="1">
            <a:spLocks noGrp="1"/>
          </p:cNvSpPr>
          <p:nvPr>
            <p:ph type="body" idx="1"/>
          </p:nvPr>
        </p:nvSpPr>
        <p:spPr>
          <a:xfrm>
            <a:off x="311700" y="1389600"/>
            <a:ext cx="51414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atin typeface="+mn-lt"/>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atin typeface="+mn-lt"/>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pic>
        <p:nvPicPr>
          <p:cNvPr id="50" name="Google Shape;50;p11"/>
          <p:cNvPicPr preferRelativeResize="0"/>
          <p:nvPr/>
        </p:nvPicPr>
        <p:blipFill rotWithShape="1">
          <a:blip r:embed="rId2">
            <a:alphaModFix/>
          </a:blip>
          <a:srcRect l="50000"/>
          <a:stretch/>
        </p:blipFill>
        <p:spPr>
          <a:xfrm>
            <a:off x="4572000" y="189150"/>
            <a:ext cx="4572000" cy="4954350"/>
          </a:xfrm>
          <a:prstGeom prst="rect">
            <a:avLst/>
          </a:prstGeom>
          <a:noFill/>
          <a:ln>
            <a:noFill/>
          </a:ln>
        </p:spPr>
      </p:pic>
      <p:sp>
        <p:nvSpPr>
          <p:cNvPr id="51" name="Google Shape;51;p1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atin typeface="+mj-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2" name="Google Shape;52;p1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53" name="Google Shape;53;p1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dirty="0"/>
          </a:p>
        </p:txBody>
      </p:sp>
      <p:sp>
        <p:nvSpPr>
          <p:cNvPr id="54" name="Google Shape;54;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5" name="Google Shape;55;p11"/>
          <p:cNvSpPr txBox="1">
            <a:spLocks noGrp="1"/>
          </p:cNvSpPr>
          <p:nvPr>
            <p:ph type="sldNum" idx="3"/>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rgbClr val="FFFFFF"/>
                </a:solidFill>
              </a:defRPr>
            </a:lvl1pPr>
            <a:lvl2pPr lvl="1" algn="r" rtl="0">
              <a:buNone/>
              <a:defRPr sz="1000">
                <a:solidFill>
                  <a:srgbClr val="FFFFFF"/>
                </a:solidFill>
              </a:defRPr>
            </a:lvl2pPr>
            <a:lvl3pPr lvl="2" algn="r" rtl="0">
              <a:buNone/>
              <a:defRPr sz="1000">
                <a:solidFill>
                  <a:srgbClr val="FFFFFF"/>
                </a:solidFill>
              </a:defRPr>
            </a:lvl3pPr>
            <a:lvl4pPr lvl="3" algn="r" rtl="0">
              <a:buNone/>
              <a:defRPr sz="1000">
                <a:solidFill>
                  <a:srgbClr val="FFFFFF"/>
                </a:solidFill>
              </a:defRPr>
            </a:lvl4pPr>
            <a:lvl5pPr lvl="4" algn="r" rtl="0">
              <a:buNone/>
              <a:defRPr sz="1000">
                <a:solidFill>
                  <a:srgbClr val="FFFFFF"/>
                </a:solidFill>
              </a:defRPr>
            </a:lvl5pPr>
            <a:lvl6pPr lvl="5" algn="r" rtl="0">
              <a:buNone/>
              <a:defRPr sz="1000">
                <a:solidFill>
                  <a:srgbClr val="FFFFFF"/>
                </a:solidFill>
              </a:defRPr>
            </a:lvl6pPr>
            <a:lvl7pPr lvl="6" algn="r" rtl="0">
              <a:buNone/>
              <a:defRPr sz="1000">
                <a:solidFill>
                  <a:srgbClr val="FFFFFF"/>
                </a:solidFill>
              </a:defRPr>
            </a:lvl7pPr>
            <a:lvl8pPr lvl="7" algn="r" rtl="0">
              <a:buNone/>
              <a:defRPr sz="1000">
                <a:solidFill>
                  <a:srgbClr val="FFFFFF"/>
                </a:solidFill>
              </a:defRPr>
            </a:lvl8pPr>
            <a:lvl9pPr lvl="8" algn="r" rtl="0">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pic>
        <p:nvPicPr>
          <p:cNvPr id="56" name="Google Shape;56;p11"/>
          <p:cNvPicPr preferRelativeResize="0"/>
          <p:nvPr/>
        </p:nvPicPr>
        <p:blipFill rotWithShape="1">
          <a:blip r:embed="rId3">
            <a:alphaModFix/>
          </a:blip>
          <a:srcRect t="38330" b="38330"/>
          <a:stretch/>
        </p:blipFill>
        <p:spPr>
          <a:xfrm>
            <a:off x="6587546" y="4703625"/>
            <a:ext cx="2366356" cy="276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FFFFFF"/>
        </a:solid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body" idx="1"/>
          </p:nvPr>
        </p:nvSpPr>
        <p:spPr>
          <a:xfrm>
            <a:off x="212400" y="96192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atin typeface="+mj-lt"/>
              </a:defRPr>
            </a:lvl1pPr>
          </a:lstStyle>
          <a:p>
            <a:endParaRPr dirty="0"/>
          </a:p>
        </p:txBody>
      </p:sp>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Roboto Light"/>
              <a:buNone/>
              <a:defRPr sz="2800">
                <a:solidFill>
                  <a:srgbClr val="434343"/>
                </a:solidFill>
                <a:latin typeface="Roboto Light"/>
                <a:ea typeface="Roboto Light"/>
                <a:cs typeface="Roboto Light"/>
                <a:sym typeface="Roboto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Light"/>
              <a:buChar char="●"/>
              <a:defRPr sz="1800">
                <a:solidFill>
                  <a:schemeClr val="dk2"/>
                </a:solidFill>
                <a:latin typeface="Roboto Light"/>
                <a:ea typeface="Roboto Light"/>
                <a:cs typeface="Roboto Light"/>
                <a:sym typeface="Roboto Light"/>
              </a:defRPr>
            </a:lvl1pPr>
            <a:lvl2pPr marL="914400" lvl="1" indent="-317500">
              <a:lnSpc>
                <a:spcPct val="115000"/>
              </a:lnSpc>
              <a:spcBef>
                <a:spcPts val="1600"/>
              </a:spcBef>
              <a:spcAft>
                <a:spcPts val="0"/>
              </a:spcAft>
              <a:buClr>
                <a:schemeClr val="dk2"/>
              </a:buClr>
              <a:buSzPts val="1400"/>
              <a:buFont typeface="Roboto Light"/>
              <a:buChar char="○"/>
              <a:defRPr>
                <a:solidFill>
                  <a:schemeClr val="dk2"/>
                </a:solidFill>
                <a:latin typeface="Roboto Light"/>
                <a:ea typeface="Roboto Light"/>
                <a:cs typeface="Roboto Light"/>
                <a:sym typeface="Roboto Light"/>
              </a:defRPr>
            </a:lvl2pPr>
            <a:lvl3pPr marL="1371600" lvl="2" indent="-317500">
              <a:lnSpc>
                <a:spcPct val="115000"/>
              </a:lnSpc>
              <a:spcBef>
                <a:spcPts val="1600"/>
              </a:spcBef>
              <a:spcAft>
                <a:spcPts val="0"/>
              </a:spcAft>
              <a:buClr>
                <a:schemeClr val="dk2"/>
              </a:buClr>
              <a:buSzPts val="1400"/>
              <a:buFont typeface="Roboto Light"/>
              <a:buChar char="■"/>
              <a:defRPr>
                <a:solidFill>
                  <a:schemeClr val="dk2"/>
                </a:solidFill>
                <a:latin typeface="Roboto Light"/>
                <a:ea typeface="Roboto Light"/>
                <a:cs typeface="Roboto Light"/>
                <a:sym typeface="Roboto Light"/>
              </a:defRPr>
            </a:lvl3pPr>
            <a:lvl4pPr marL="1828800" lvl="3" indent="-317500">
              <a:lnSpc>
                <a:spcPct val="115000"/>
              </a:lnSpc>
              <a:spcBef>
                <a:spcPts val="1600"/>
              </a:spcBef>
              <a:spcAft>
                <a:spcPts val="0"/>
              </a:spcAft>
              <a:buClr>
                <a:schemeClr val="dk2"/>
              </a:buClr>
              <a:buSzPts val="1400"/>
              <a:buFont typeface="Roboto Light"/>
              <a:buChar char="●"/>
              <a:defRPr>
                <a:solidFill>
                  <a:schemeClr val="dk2"/>
                </a:solidFill>
                <a:latin typeface="Roboto Light"/>
                <a:ea typeface="Roboto Light"/>
                <a:cs typeface="Roboto Light"/>
                <a:sym typeface="Roboto Light"/>
              </a:defRPr>
            </a:lvl4pPr>
            <a:lvl5pPr marL="2286000" lvl="4" indent="-317500">
              <a:lnSpc>
                <a:spcPct val="115000"/>
              </a:lnSpc>
              <a:spcBef>
                <a:spcPts val="1600"/>
              </a:spcBef>
              <a:spcAft>
                <a:spcPts val="0"/>
              </a:spcAft>
              <a:buClr>
                <a:schemeClr val="dk2"/>
              </a:buClr>
              <a:buSzPts val="1400"/>
              <a:buFont typeface="Roboto Light"/>
              <a:buChar char="○"/>
              <a:defRPr>
                <a:solidFill>
                  <a:schemeClr val="dk2"/>
                </a:solidFill>
                <a:latin typeface="Roboto Light"/>
                <a:ea typeface="Roboto Light"/>
                <a:cs typeface="Roboto Light"/>
                <a:sym typeface="Roboto Light"/>
              </a:defRPr>
            </a:lvl5pPr>
            <a:lvl6pPr marL="2743200" lvl="5" indent="-317500">
              <a:lnSpc>
                <a:spcPct val="115000"/>
              </a:lnSpc>
              <a:spcBef>
                <a:spcPts val="1600"/>
              </a:spcBef>
              <a:spcAft>
                <a:spcPts val="0"/>
              </a:spcAft>
              <a:buClr>
                <a:schemeClr val="dk2"/>
              </a:buClr>
              <a:buSzPts val="1400"/>
              <a:buFont typeface="Roboto Light"/>
              <a:buChar char="■"/>
              <a:defRPr>
                <a:solidFill>
                  <a:schemeClr val="dk2"/>
                </a:solidFill>
                <a:latin typeface="Roboto Light"/>
                <a:ea typeface="Roboto Light"/>
                <a:cs typeface="Roboto Light"/>
                <a:sym typeface="Roboto Light"/>
              </a:defRPr>
            </a:lvl6pPr>
            <a:lvl7pPr marL="3200400" lvl="6" indent="-317500">
              <a:lnSpc>
                <a:spcPct val="115000"/>
              </a:lnSpc>
              <a:spcBef>
                <a:spcPts val="1600"/>
              </a:spcBef>
              <a:spcAft>
                <a:spcPts val="0"/>
              </a:spcAft>
              <a:buClr>
                <a:schemeClr val="dk2"/>
              </a:buClr>
              <a:buSzPts val="1400"/>
              <a:buFont typeface="Roboto Light"/>
              <a:buChar char="●"/>
              <a:defRPr>
                <a:solidFill>
                  <a:schemeClr val="dk2"/>
                </a:solidFill>
                <a:latin typeface="Roboto Light"/>
                <a:ea typeface="Roboto Light"/>
                <a:cs typeface="Roboto Light"/>
                <a:sym typeface="Roboto Light"/>
              </a:defRPr>
            </a:lvl7pPr>
            <a:lvl8pPr marL="3657600" lvl="7" indent="-317500">
              <a:lnSpc>
                <a:spcPct val="115000"/>
              </a:lnSpc>
              <a:spcBef>
                <a:spcPts val="1600"/>
              </a:spcBef>
              <a:spcAft>
                <a:spcPts val="0"/>
              </a:spcAft>
              <a:buClr>
                <a:schemeClr val="dk2"/>
              </a:buClr>
              <a:buSzPts val="1400"/>
              <a:buFont typeface="Roboto Light"/>
              <a:buChar char="○"/>
              <a:defRPr>
                <a:solidFill>
                  <a:schemeClr val="dk2"/>
                </a:solidFill>
                <a:latin typeface="Roboto Light"/>
                <a:ea typeface="Roboto Light"/>
                <a:cs typeface="Roboto Light"/>
                <a:sym typeface="Roboto Light"/>
              </a:defRPr>
            </a:lvl8pPr>
            <a:lvl9pPr marL="4114800" lvl="8" indent="-317500">
              <a:lnSpc>
                <a:spcPct val="115000"/>
              </a:lnSpc>
              <a:spcBef>
                <a:spcPts val="1600"/>
              </a:spcBef>
              <a:spcAft>
                <a:spcPts val="1600"/>
              </a:spcAft>
              <a:buClr>
                <a:schemeClr val="dk2"/>
              </a:buClr>
              <a:buSzPts val="1400"/>
              <a:buFont typeface="Roboto Light"/>
              <a:buChar char="■"/>
              <a:defRPr>
                <a:solidFill>
                  <a:schemeClr val="dk2"/>
                </a:solidFill>
                <a:latin typeface="Roboto Light"/>
                <a:ea typeface="Roboto Light"/>
                <a:cs typeface="Roboto Light"/>
                <a:sym typeface="Roboto Light"/>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a:off x="-33400" y="-58975"/>
            <a:ext cx="9177300" cy="165900"/>
          </a:xfrm>
          <a:prstGeom prst="rect">
            <a:avLst/>
          </a:prstGeom>
          <a:solidFill>
            <a:srgbClr val="0C23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1"/>
          <p:cNvSpPr/>
          <p:nvPr/>
        </p:nvSpPr>
        <p:spPr>
          <a:xfrm>
            <a:off x="-33450" y="106925"/>
            <a:ext cx="9177300" cy="81900"/>
          </a:xfrm>
          <a:prstGeom prst="rect">
            <a:avLst/>
          </a:prstGeom>
          <a:solidFill>
            <a:srgbClr val="D39F1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 name="Google Shape;11;p1"/>
          <p:cNvPicPr preferRelativeResize="0"/>
          <p:nvPr/>
        </p:nvPicPr>
        <p:blipFill rotWithShape="1">
          <a:blip r:embed="rId13">
            <a:alphaModFix/>
          </a:blip>
          <a:srcRect b="10"/>
          <a:stretch/>
        </p:blipFill>
        <p:spPr>
          <a:xfrm>
            <a:off x="173200" y="4741888"/>
            <a:ext cx="2701186" cy="236275"/>
          </a:xfrm>
          <a:prstGeom prst="rect">
            <a:avLst/>
          </a:prstGeom>
          <a:noFill/>
          <a:ln>
            <a:noFill/>
          </a:ln>
        </p:spPr>
      </p:pic>
      <p:pic>
        <p:nvPicPr>
          <p:cNvPr id="12" name="Google Shape;12;p1"/>
          <p:cNvPicPr preferRelativeResize="0"/>
          <p:nvPr/>
        </p:nvPicPr>
        <p:blipFill rotWithShape="1">
          <a:blip r:embed="rId14">
            <a:alphaModFix/>
          </a:blip>
          <a:srcRect t="38330" b="38330"/>
          <a:stretch/>
        </p:blipFill>
        <p:spPr>
          <a:xfrm>
            <a:off x="6587546" y="4703625"/>
            <a:ext cx="2366356" cy="2761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7" r:id="rId8"/>
    <p:sldLayoutId id="2147483658" r:id="rId9"/>
    <p:sldLayoutId id="2147483660"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s://nmaahc.si.edu/explore/collection" TargetMode="External"/><Relationship Id="rId2" Type="http://schemas.openxmlformats.org/officeDocument/2006/relationships/hyperlink" Target="https://klau.nd.edu/initiatives/building-an-anti-racist-vocabulary/" TargetMode="External"/><Relationship Id="rId1" Type="http://schemas.openxmlformats.org/officeDocument/2006/relationships/slideLayout" Target="../slideLayouts/slideLayout5.xml"/><Relationship Id="rId6" Type="http://schemas.openxmlformats.org/officeDocument/2006/relationships/hyperlink" Target="https://prosperitynow.org/sites/default/files/resources/Racial%20Wealth%20Divide%20in%20South%20Bend_ProsperityNow_Final_Rev.pdf" TargetMode="External"/><Relationship Id="rId5" Type="http://schemas.openxmlformats.org/officeDocument/2006/relationships/hyperlink" Target="https://clas.iusb.edu/centers/civil-rights/local-history/african-american-landmark.html" TargetMode="External"/><Relationship Id="rId4" Type="http://schemas.openxmlformats.org/officeDocument/2006/relationships/hyperlink" Target="http://www.alexandrabell.com/public-wor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195850" y="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smtClean="0">
                <a:latin typeface="Garamond" panose="02020404030301010803" pitchFamily="18" charset="0"/>
              </a:rPr>
              <a:t>Recognizing and O</a:t>
            </a:r>
            <a:r>
              <a:rPr lang="en-US" sz="2800" dirty="0" smtClean="0">
                <a:latin typeface="Garamond" panose="02020404030301010803" pitchFamily="18" charset="0"/>
              </a:rPr>
              <a:t>v</a:t>
            </a:r>
            <a:r>
              <a:rPr lang="en" sz="2800" dirty="0" smtClean="0">
                <a:latin typeface="Garamond" panose="02020404030301010803" pitchFamily="18" charset="0"/>
              </a:rPr>
              <a:t>ercoming Unconscious Bias</a:t>
            </a:r>
            <a:endParaRPr sz="2800" dirty="0">
              <a:latin typeface="Garamond" panose="02020404030301010803" pitchFamily="18" charset="0"/>
            </a:endParaRPr>
          </a:p>
        </p:txBody>
      </p:sp>
      <p:sp>
        <p:nvSpPr>
          <p:cNvPr id="2" name="TextBox 1"/>
          <p:cNvSpPr txBox="1"/>
          <p:nvPr/>
        </p:nvSpPr>
        <p:spPr>
          <a:xfrm>
            <a:off x="3819972" y="4166075"/>
            <a:ext cx="2961118" cy="1015663"/>
          </a:xfrm>
          <a:prstGeom prst="rect">
            <a:avLst/>
          </a:prstGeom>
          <a:noFill/>
        </p:spPr>
        <p:txBody>
          <a:bodyPr wrap="square" rtlCol="0">
            <a:spAutoFit/>
          </a:bodyPr>
          <a:lstStyle/>
          <a:p>
            <a:r>
              <a:rPr lang="en-US" sz="1200" dirty="0" smtClean="0">
                <a:solidFill>
                  <a:srgbClr val="D39F10"/>
                </a:solidFill>
                <a:latin typeface="Garamond" panose="02020404030301010803" pitchFamily="18" charset="0"/>
              </a:rPr>
              <a:t>Angela R. Logan, Ph.D.</a:t>
            </a:r>
          </a:p>
          <a:p>
            <a:r>
              <a:rPr lang="en-US" sz="1200" dirty="0">
                <a:solidFill>
                  <a:srgbClr val="D39F10"/>
                </a:solidFill>
                <a:latin typeface="Garamond" panose="02020404030301010803" pitchFamily="18" charset="0"/>
              </a:rPr>
              <a:t>Associate Teaching Professor</a:t>
            </a:r>
          </a:p>
          <a:p>
            <a:r>
              <a:rPr lang="en-US" sz="1200" dirty="0">
                <a:solidFill>
                  <a:srgbClr val="D39F10"/>
                </a:solidFill>
                <a:latin typeface="Garamond" panose="02020404030301010803" pitchFamily="18" charset="0"/>
              </a:rPr>
              <a:t>St. Andre Bessette Academic Director of the </a:t>
            </a:r>
            <a:r>
              <a:rPr lang="en-US" sz="1200" dirty="0" smtClean="0">
                <a:solidFill>
                  <a:srgbClr val="D39F10"/>
                </a:solidFill>
                <a:latin typeface="Garamond" panose="02020404030301010803" pitchFamily="18" charset="0"/>
              </a:rPr>
              <a:t>Master </a:t>
            </a:r>
            <a:r>
              <a:rPr lang="en-US" sz="1200" dirty="0">
                <a:solidFill>
                  <a:srgbClr val="D39F10"/>
                </a:solidFill>
                <a:latin typeface="Garamond" panose="02020404030301010803" pitchFamily="18" charset="0"/>
              </a:rPr>
              <a:t>of Nonprofit Administration</a:t>
            </a:r>
          </a:p>
          <a:p>
            <a:r>
              <a:rPr lang="en-US" sz="1200" dirty="0">
                <a:solidFill>
                  <a:srgbClr val="D39F10"/>
                </a:solidFill>
                <a:latin typeface="Garamond" panose="02020404030301010803" pitchFamily="18" charset="0"/>
              </a:rPr>
              <a:t>University of Notre </a:t>
            </a:r>
            <a:r>
              <a:rPr lang="en-US" sz="1200" dirty="0" smtClean="0">
                <a:solidFill>
                  <a:srgbClr val="D39F10"/>
                </a:solidFill>
                <a:latin typeface="Garamond" panose="02020404030301010803" pitchFamily="18" charset="0"/>
              </a:rPr>
              <a:t>Dame</a:t>
            </a:r>
            <a:endParaRPr lang="en-US" sz="1200" dirty="0">
              <a:solidFill>
                <a:srgbClr val="D39F10"/>
              </a:solidFill>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88023" y="200826"/>
            <a:ext cx="5167954" cy="4486542"/>
          </a:xfrm>
          <a:prstGeom prst="rect">
            <a:avLst/>
          </a:prstGeom>
        </p:spPr>
      </p:pic>
    </p:spTree>
    <p:extLst>
      <p:ext uri="{BB962C8B-B14F-4D97-AF65-F5344CB8AC3E}">
        <p14:creationId xmlns:p14="http://schemas.microsoft.com/office/powerpoint/2010/main" val="3362695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very Single Cognitive Bias in One Infographic"/>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2623"/>
            <a:ext cx="5943600" cy="4458970"/>
          </a:xfrm>
          <a:prstGeom prst="rect">
            <a:avLst/>
          </a:prstGeom>
          <a:noFill/>
          <a:ln>
            <a:noFill/>
          </a:ln>
        </p:spPr>
      </p:pic>
    </p:spTree>
    <p:extLst>
      <p:ext uri="{BB962C8B-B14F-4D97-AF65-F5344CB8AC3E}">
        <p14:creationId xmlns:p14="http://schemas.microsoft.com/office/powerpoint/2010/main" val="338423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What Can Trigger Our Unconscious Bias?</a:t>
            </a:r>
            <a:endParaRPr lang="en-US" dirty="0">
              <a:latin typeface="Garamond" panose="02020404030301010803" pitchFamily="18" charset="0"/>
            </a:endParaRPr>
          </a:p>
        </p:txBody>
      </p:sp>
      <p:sp>
        <p:nvSpPr>
          <p:cNvPr id="3" name="Text Placeholder 2"/>
          <p:cNvSpPr>
            <a:spLocks noGrp="1"/>
          </p:cNvSpPr>
          <p:nvPr>
            <p:ph type="body" idx="1"/>
          </p:nvPr>
        </p:nvSpPr>
        <p:spPr/>
        <p:txBody>
          <a:bodyPr/>
          <a:lstStyle/>
          <a:p>
            <a:r>
              <a:rPr lang="en-US" dirty="0" smtClean="0">
                <a:latin typeface="Garamond" panose="02020404030301010803" pitchFamily="18" charset="0"/>
              </a:rPr>
              <a:t>Ambiguous evidence;</a:t>
            </a:r>
            <a:endParaRPr lang="en-US" dirty="0">
              <a:latin typeface="Garamond" panose="02020404030301010803" pitchFamily="18" charset="0"/>
            </a:endParaRPr>
          </a:p>
          <a:p>
            <a:r>
              <a:rPr lang="en-US" dirty="0">
                <a:latin typeface="Garamond" panose="02020404030301010803" pitchFamily="18" charset="0"/>
              </a:rPr>
              <a:t>Emotional </a:t>
            </a:r>
            <a:r>
              <a:rPr lang="en-US" dirty="0" smtClean="0">
                <a:latin typeface="Garamond" panose="02020404030301010803" pitchFamily="18" charset="0"/>
              </a:rPr>
              <a:t>overload: </a:t>
            </a:r>
            <a:r>
              <a:rPr lang="en-US" dirty="0">
                <a:latin typeface="Garamond" panose="02020404030301010803" pitchFamily="18" charset="0"/>
              </a:rPr>
              <a:t>stress, anger, </a:t>
            </a:r>
            <a:r>
              <a:rPr lang="en-US" dirty="0" smtClean="0">
                <a:latin typeface="Garamond" panose="02020404030301010803" pitchFamily="18" charset="0"/>
              </a:rPr>
              <a:t>frustration;</a:t>
            </a:r>
            <a:endParaRPr lang="en-US" dirty="0">
              <a:latin typeface="Garamond" panose="02020404030301010803" pitchFamily="18" charset="0"/>
            </a:endParaRPr>
          </a:p>
          <a:p>
            <a:r>
              <a:rPr lang="en-US" dirty="0">
                <a:latin typeface="Garamond" panose="02020404030301010803" pitchFamily="18" charset="0"/>
              </a:rPr>
              <a:t>Cognitive </a:t>
            </a:r>
            <a:r>
              <a:rPr lang="en-US" dirty="0" smtClean="0">
                <a:latin typeface="Garamond" panose="02020404030301010803" pitchFamily="18" charset="0"/>
              </a:rPr>
              <a:t>overload: complex decision;</a:t>
            </a:r>
            <a:endParaRPr lang="en-US" dirty="0">
              <a:latin typeface="Garamond" panose="02020404030301010803" pitchFamily="18" charset="0"/>
            </a:endParaRPr>
          </a:p>
          <a:p>
            <a:r>
              <a:rPr lang="en-US" dirty="0">
                <a:latin typeface="Garamond" panose="02020404030301010803" pitchFamily="18" charset="0"/>
              </a:rPr>
              <a:t>Fear of </a:t>
            </a:r>
            <a:r>
              <a:rPr lang="en-US" dirty="0" smtClean="0">
                <a:latin typeface="Garamond" panose="02020404030301010803" pitchFamily="18" charset="0"/>
              </a:rPr>
              <a:t>threat;</a:t>
            </a:r>
            <a:endParaRPr lang="en-US" dirty="0">
              <a:latin typeface="Garamond" panose="02020404030301010803" pitchFamily="18" charset="0"/>
            </a:endParaRPr>
          </a:p>
          <a:p>
            <a:r>
              <a:rPr lang="en-US" dirty="0">
                <a:latin typeface="Garamond" panose="02020404030301010803" pitchFamily="18" charset="0"/>
              </a:rPr>
              <a:t>Emotional and cognitive resources are </a:t>
            </a:r>
            <a:r>
              <a:rPr lang="en-US" dirty="0" smtClean="0">
                <a:latin typeface="Garamond" panose="02020404030301010803" pitchFamily="18" charset="0"/>
              </a:rPr>
              <a:t>depleted: </a:t>
            </a:r>
            <a:r>
              <a:rPr lang="en-US" dirty="0">
                <a:latin typeface="Garamond" panose="02020404030301010803" pitchFamily="18" charset="0"/>
              </a:rPr>
              <a:t>tired, low blood </a:t>
            </a:r>
            <a:r>
              <a:rPr lang="en-US" dirty="0" smtClean="0">
                <a:latin typeface="Garamond" panose="02020404030301010803" pitchFamily="18" charset="0"/>
              </a:rPr>
              <a:t>sugar (“Hangry”);</a:t>
            </a:r>
            <a:endParaRPr lang="en-US" dirty="0">
              <a:latin typeface="Garamond" panose="02020404030301010803" pitchFamily="18" charset="0"/>
            </a:endParaRPr>
          </a:p>
          <a:p>
            <a:r>
              <a:rPr lang="en-US" dirty="0">
                <a:latin typeface="Garamond" panose="02020404030301010803" pitchFamily="18" charset="0"/>
              </a:rPr>
              <a:t>Short on </a:t>
            </a:r>
            <a:r>
              <a:rPr lang="en-US" dirty="0" smtClean="0">
                <a:latin typeface="Garamond" panose="02020404030301010803" pitchFamily="18" charset="0"/>
              </a:rPr>
              <a:t>time.</a:t>
            </a:r>
            <a:endParaRPr lang="en-US" dirty="0">
              <a:latin typeface="Garamond" panose="02020404030301010803" pitchFamily="18" charset="0"/>
            </a:endParaRPr>
          </a:p>
        </p:txBody>
      </p:sp>
    </p:spTree>
    <p:extLst>
      <p:ext uri="{BB962C8B-B14F-4D97-AF65-F5344CB8AC3E}">
        <p14:creationId xmlns:p14="http://schemas.microsoft.com/office/powerpoint/2010/main" val="1739323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6332" y="274109"/>
            <a:ext cx="8520600" cy="572700"/>
          </a:xfrm>
        </p:spPr>
        <p:txBody>
          <a:bodyPr/>
          <a:lstStyle/>
          <a:p>
            <a:pPr algn="ctr"/>
            <a:r>
              <a:rPr lang="en-US" dirty="0" smtClean="0">
                <a:latin typeface="Garamond" panose="02020404030301010803" pitchFamily="18" charset="0"/>
              </a:rPr>
              <a:t>Effects of Unconscious Bias</a:t>
            </a:r>
            <a:endParaRPr lang="en-US" dirty="0">
              <a:latin typeface="Garamond" panose="02020404030301010803" pitchFamily="18" charset="0"/>
            </a:endParaRPr>
          </a:p>
        </p:txBody>
      </p:sp>
      <p:sp>
        <p:nvSpPr>
          <p:cNvPr id="6" name="Text Placeholder 5"/>
          <p:cNvSpPr>
            <a:spLocks noGrp="1"/>
          </p:cNvSpPr>
          <p:nvPr>
            <p:ph type="body" idx="1"/>
          </p:nvPr>
        </p:nvSpPr>
        <p:spPr/>
        <p:txBody>
          <a:bodyPr/>
          <a:lstStyle/>
          <a:p>
            <a:r>
              <a:rPr lang="en-US" dirty="0" smtClean="0">
                <a:latin typeface="Garamond" panose="02020404030301010803" pitchFamily="18" charset="0"/>
              </a:rPr>
              <a:t>Failing to respond to real threats or weaknesses;</a:t>
            </a:r>
          </a:p>
          <a:p>
            <a:r>
              <a:rPr lang="en-US" dirty="0" smtClean="0">
                <a:latin typeface="Garamond" panose="02020404030301010803" pitchFamily="18" charset="0"/>
              </a:rPr>
              <a:t>Seeing threats or weaknesses when none are really there;</a:t>
            </a:r>
          </a:p>
          <a:p>
            <a:r>
              <a:rPr lang="en-US" dirty="0" smtClean="0">
                <a:latin typeface="Garamond" panose="02020404030301010803" pitchFamily="18" charset="0"/>
              </a:rPr>
              <a:t>Overlooking a person for recruitment, promotion, reward, or development;</a:t>
            </a:r>
          </a:p>
          <a:p>
            <a:r>
              <a:rPr lang="en-US" dirty="0" smtClean="0">
                <a:latin typeface="Garamond" panose="02020404030301010803" pitchFamily="18" charset="0"/>
              </a:rPr>
              <a:t>Passing up a professional opportunity that would have brought real benefits;</a:t>
            </a:r>
          </a:p>
          <a:p>
            <a:r>
              <a:rPr lang="en-US" dirty="0" smtClean="0">
                <a:latin typeface="Garamond" panose="02020404030301010803" pitchFamily="18" charset="0"/>
              </a:rPr>
              <a:t>Entering into professional relationships that turn out to be very disadvantageous.</a:t>
            </a:r>
            <a:endParaRPr lang="en-US" dirty="0">
              <a:latin typeface="Garamond" panose="02020404030301010803"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2611" y="886022"/>
            <a:ext cx="3429000" cy="3641656"/>
          </a:xfrm>
          <a:prstGeom prst="rect">
            <a:avLst/>
          </a:prstGeom>
        </p:spPr>
      </p:pic>
    </p:spTree>
    <p:extLst>
      <p:ext uri="{BB962C8B-B14F-4D97-AF65-F5344CB8AC3E}">
        <p14:creationId xmlns:p14="http://schemas.microsoft.com/office/powerpoint/2010/main" val="2111156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aramond" panose="02020404030301010803" pitchFamily="18" charset="0"/>
              </a:rPr>
              <a:t>Challenges with Unconscious Bias Training</a:t>
            </a:r>
            <a:endParaRPr lang="en-US" dirty="0">
              <a:latin typeface="Garamond" panose="02020404030301010803" pitchFamily="18" charset="0"/>
            </a:endParaRPr>
          </a:p>
        </p:txBody>
      </p:sp>
      <p:sp>
        <p:nvSpPr>
          <p:cNvPr id="3" name="Text Placeholder 2"/>
          <p:cNvSpPr>
            <a:spLocks noGrp="1"/>
          </p:cNvSpPr>
          <p:nvPr>
            <p:ph type="body" idx="1"/>
          </p:nvPr>
        </p:nvSpPr>
        <p:spPr/>
        <p:txBody>
          <a:bodyPr/>
          <a:lstStyle/>
          <a:p>
            <a:r>
              <a:rPr lang="en-US" dirty="0" smtClean="0">
                <a:latin typeface="Garamond" panose="02020404030301010803" pitchFamily="18" charset="0"/>
              </a:rPr>
              <a:t>These types of training do not</a:t>
            </a:r>
            <a:r>
              <a:rPr lang="en-US" dirty="0">
                <a:latin typeface="Garamond" panose="02020404030301010803" pitchFamily="18" charset="0"/>
              </a:rPr>
              <a:t>, and cannot, </a:t>
            </a:r>
            <a:r>
              <a:rPr lang="en-US" dirty="0" smtClean="0">
                <a:latin typeface="Garamond" panose="02020404030301010803" pitchFamily="18" charset="0"/>
              </a:rPr>
              <a:t>promote </a:t>
            </a:r>
            <a:r>
              <a:rPr lang="en-US" dirty="0">
                <a:latin typeface="Garamond" panose="02020404030301010803" pitchFamily="18" charset="0"/>
              </a:rPr>
              <a:t>effective change around systemic racism. </a:t>
            </a:r>
          </a:p>
          <a:p>
            <a:r>
              <a:rPr lang="en-US" dirty="0">
                <a:latin typeface="Garamond" panose="02020404030301010803" pitchFamily="18" charset="0"/>
              </a:rPr>
              <a:t>Deep debate around stereotypical views and prejudicial judgements have impact, and support a measured and effective way of engaging leaders. It helps leaders to understand that much of bias is not unconscious, rather it is structurally constructed and very much conscious.</a:t>
            </a:r>
          </a:p>
          <a:p>
            <a:r>
              <a:rPr lang="en-US" dirty="0">
                <a:latin typeface="Garamond" panose="02020404030301010803" pitchFamily="18" charset="0"/>
              </a:rPr>
              <a:t>If we are going to fix racism, we must do it by focusing on what people are doing consciously. We must focus on the actions that lead to </a:t>
            </a:r>
            <a:r>
              <a:rPr lang="en-US" dirty="0" smtClean="0">
                <a:latin typeface="Garamond" panose="02020404030301010803" pitchFamily="18" charset="0"/>
              </a:rPr>
              <a:t>marginalized </a:t>
            </a:r>
            <a:r>
              <a:rPr lang="en-US" dirty="0">
                <a:latin typeface="Garamond" panose="02020404030301010803" pitchFamily="18" charset="0"/>
              </a:rPr>
              <a:t>communities suffering via individuals, and systems, that perpetrate and propagate systemic racism.</a:t>
            </a:r>
          </a:p>
          <a:p>
            <a:endParaRPr lang="en-US" dirty="0"/>
          </a:p>
          <a:p>
            <a:endParaRPr lang="en-US" dirty="0" smtClean="0">
              <a:latin typeface="Garamond" panose="02020404030301010803" pitchFamily="18" charset="0"/>
            </a:endParaRPr>
          </a:p>
        </p:txBody>
      </p:sp>
    </p:spTree>
    <p:extLst>
      <p:ext uri="{BB962C8B-B14F-4D97-AF65-F5344CB8AC3E}">
        <p14:creationId xmlns:p14="http://schemas.microsoft.com/office/powerpoint/2010/main" val="3953329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Challenges with Unconscious Bias Training: Kellogg Study</a:t>
            </a:r>
            <a:endParaRPr lang="en-US" dirty="0">
              <a:latin typeface="Garamond" panose="02020404030301010803" pitchFamily="18" charset="0"/>
            </a:endParaRPr>
          </a:p>
        </p:txBody>
      </p:sp>
      <p:sp>
        <p:nvSpPr>
          <p:cNvPr id="3" name="Text Placeholder 2"/>
          <p:cNvSpPr>
            <a:spLocks noGrp="1"/>
          </p:cNvSpPr>
          <p:nvPr>
            <p:ph type="body" idx="1"/>
          </p:nvPr>
        </p:nvSpPr>
        <p:spPr/>
        <p:txBody>
          <a:bodyPr/>
          <a:lstStyle/>
          <a:p>
            <a:r>
              <a:rPr lang="en-US" dirty="0" smtClean="0">
                <a:latin typeface="Garamond" panose="02020404030301010803" pitchFamily="18" charset="0"/>
              </a:rPr>
              <a:t>According to researchers at Kellogg, “Many </a:t>
            </a:r>
            <a:r>
              <a:rPr lang="en-US" dirty="0">
                <a:latin typeface="Garamond" panose="02020404030301010803" pitchFamily="18" charset="0"/>
              </a:rPr>
              <a:t>Americans hold dear a national narrative of continual triumph over injustice—“essentially, linear racial progress, unending from slavery through Jim Crow to our first Black </a:t>
            </a:r>
            <a:r>
              <a:rPr lang="en-US" dirty="0" smtClean="0">
                <a:latin typeface="Garamond" panose="02020404030301010803" pitchFamily="18" charset="0"/>
              </a:rPr>
              <a:t>president.”</a:t>
            </a:r>
          </a:p>
          <a:p>
            <a:r>
              <a:rPr lang="en-US" dirty="0" smtClean="0">
                <a:latin typeface="Garamond" panose="02020404030301010803" pitchFamily="18" charset="0"/>
              </a:rPr>
              <a:t>In reality, real, systemic inequities exist, particularly around the wealth gap.</a:t>
            </a:r>
          </a:p>
        </p:txBody>
      </p:sp>
    </p:spTree>
    <p:extLst>
      <p:ext uri="{BB962C8B-B14F-4D97-AF65-F5344CB8AC3E}">
        <p14:creationId xmlns:p14="http://schemas.microsoft.com/office/powerpoint/2010/main" val="1979598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11" y="282655"/>
            <a:ext cx="8520600" cy="572700"/>
          </a:xfrm>
        </p:spPr>
        <p:txBody>
          <a:bodyPr/>
          <a:lstStyle/>
          <a:p>
            <a:r>
              <a:rPr lang="en-US" dirty="0">
                <a:latin typeface="Garamond" panose="02020404030301010803" pitchFamily="18" charset="0"/>
              </a:rPr>
              <a:t>Challenges with Unconscious Bias </a:t>
            </a:r>
            <a:r>
              <a:rPr lang="en-US" dirty="0" smtClean="0">
                <a:latin typeface="Garamond" panose="02020404030301010803" pitchFamily="18" charset="0"/>
              </a:rPr>
              <a:t>Training: </a:t>
            </a:r>
            <a:r>
              <a:rPr lang="en-US" dirty="0">
                <a:latin typeface="Garamond" panose="02020404030301010803" pitchFamily="18" charset="0"/>
              </a:rPr>
              <a:t>Kellogg Study</a:t>
            </a:r>
            <a:r>
              <a:rPr lang="en-US" dirty="0" smtClean="0">
                <a:latin typeface="Garamond" panose="02020404030301010803" pitchFamily="18" charset="0"/>
              </a:rPr>
              <a:t>, cont.</a:t>
            </a:r>
            <a:endParaRPr lang="en-US" dirty="0"/>
          </a:p>
        </p:txBody>
      </p:sp>
      <p:sp>
        <p:nvSpPr>
          <p:cNvPr id="3" name="Text Placeholder 2"/>
          <p:cNvSpPr>
            <a:spLocks noGrp="1"/>
          </p:cNvSpPr>
          <p:nvPr>
            <p:ph type="body" idx="1"/>
          </p:nvPr>
        </p:nvSpPr>
        <p:spPr/>
        <p:txBody>
          <a:bodyPr/>
          <a:lstStyle/>
          <a:p>
            <a:r>
              <a:rPr lang="en-US" sz="1600" dirty="0" smtClean="0">
                <a:latin typeface="Garamond" panose="02020404030301010803" pitchFamily="18" charset="0"/>
              </a:rPr>
              <a:t>Researchers at Kellogg found that study participants </a:t>
            </a:r>
            <a:r>
              <a:rPr lang="en-US" sz="1600" dirty="0">
                <a:latin typeface="Garamond" panose="02020404030301010803" pitchFamily="18" charset="0"/>
              </a:rPr>
              <a:t>overestimated the degree of inequality in the past (that is, they thought incomes were less equal than they actually were), but they significantly underestimated it in the present. </a:t>
            </a:r>
            <a:endParaRPr lang="en-US" sz="1600" dirty="0" smtClean="0">
              <a:latin typeface="Garamond" panose="02020404030301010803" pitchFamily="18" charset="0"/>
            </a:endParaRPr>
          </a:p>
          <a:p>
            <a:r>
              <a:rPr lang="en-US" sz="1600" dirty="0" smtClean="0">
                <a:latin typeface="Garamond" panose="02020404030301010803" pitchFamily="18" charset="0"/>
              </a:rPr>
              <a:t>As </a:t>
            </a:r>
            <a:r>
              <a:rPr lang="en-US" sz="1600" dirty="0">
                <a:latin typeface="Garamond" panose="02020404030301010803" pitchFamily="18" charset="0"/>
              </a:rPr>
              <a:t>a result, their overall perceptions of progress between 1963 and 2016 were way off, with participants believing that far more progress toward income equality had been made than was accurate</a:t>
            </a:r>
            <a:r>
              <a:rPr lang="en-US" sz="1600" dirty="0" smtClean="0">
                <a:latin typeface="Garamond" panose="02020404030301010803" pitchFamily="18" charset="0"/>
              </a:rPr>
              <a:t>.</a:t>
            </a:r>
          </a:p>
          <a:p>
            <a:pPr lvl="1"/>
            <a:r>
              <a:rPr lang="en-US" sz="1600" dirty="0">
                <a:latin typeface="Garamond" panose="02020404030301010803" pitchFamily="18" charset="0"/>
              </a:rPr>
              <a:t>Participants estimated that in 1963, a typical Black family accumulated around $39 for every $100 of wealth accumulated by a White family. (In reality, it was just $5.) </a:t>
            </a:r>
            <a:endParaRPr lang="en-US" sz="1600" dirty="0" smtClean="0">
              <a:latin typeface="Garamond" panose="02020404030301010803" pitchFamily="18" charset="0"/>
            </a:endParaRPr>
          </a:p>
          <a:p>
            <a:pPr lvl="1"/>
            <a:r>
              <a:rPr lang="en-US" sz="1600" dirty="0" smtClean="0">
                <a:latin typeface="Garamond" panose="02020404030301010803" pitchFamily="18" charset="0"/>
              </a:rPr>
              <a:t>Estimates </a:t>
            </a:r>
            <a:r>
              <a:rPr lang="en-US" sz="1600" dirty="0">
                <a:latin typeface="Garamond" panose="02020404030301010803" pitchFamily="18" charset="0"/>
              </a:rPr>
              <a:t>of the present day were also highly inflated: participants estimated that Black families accumulated $73 for every $100 accumulated by white families, when in reality it was just $10</a:t>
            </a:r>
            <a:r>
              <a:rPr lang="en-US" sz="1600" dirty="0" smtClean="0">
                <a:latin typeface="Garamond" panose="02020404030301010803" pitchFamily="18" charset="0"/>
              </a:rPr>
              <a:t>.</a:t>
            </a:r>
            <a:r>
              <a:rPr lang="en-US" dirty="0">
                <a:latin typeface="Garamond" panose="02020404030301010803" pitchFamily="18" charset="0"/>
              </a:rPr>
              <a:t/>
            </a:r>
            <a:br>
              <a:rPr lang="en-US" dirty="0">
                <a:latin typeface="Garamond" panose="02020404030301010803" pitchFamily="18" charset="0"/>
              </a:rPr>
            </a:br>
            <a:endParaRPr lang="en-US" dirty="0">
              <a:latin typeface="Garamond" panose="02020404030301010803" pitchFamily="18" charset="0"/>
            </a:endParaRPr>
          </a:p>
          <a:p>
            <a:endParaRPr lang="en-US" dirty="0">
              <a:latin typeface="Garamond" panose="02020404030301010803" pitchFamily="18" charset="0"/>
            </a:endParaRPr>
          </a:p>
        </p:txBody>
      </p:sp>
    </p:spTree>
    <p:extLst>
      <p:ext uri="{BB962C8B-B14F-4D97-AF65-F5344CB8AC3E}">
        <p14:creationId xmlns:p14="http://schemas.microsoft.com/office/powerpoint/2010/main" val="743139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76" y="295474"/>
            <a:ext cx="8520600" cy="572700"/>
          </a:xfrm>
        </p:spPr>
        <p:txBody>
          <a:bodyPr/>
          <a:lstStyle/>
          <a:p>
            <a:r>
              <a:rPr lang="en-US" dirty="0">
                <a:latin typeface="Garamond" panose="02020404030301010803" pitchFamily="18" charset="0"/>
              </a:rPr>
              <a:t>Challenges with Unconscious Bias Training: Kellogg Study, cont.</a:t>
            </a:r>
            <a:endParaRPr lang="en-US" dirty="0"/>
          </a:p>
        </p:txBody>
      </p:sp>
      <p:sp>
        <p:nvSpPr>
          <p:cNvPr id="3" name="Text Placeholder 2"/>
          <p:cNvSpPr>
            <a:spLocks noGrp="1"/>
          </p:cNvSpPr>
          <p:nvPr>
            <p:ph type="body" idx="1"/>
          </p:nvPr>
        </p:nvSpPr>
        <p:spPr/>
        <p:txBody>
          <a:bodyPr/>
          <a:lstStyle/>
          <a:p>
            <a:r>
              <a:rPr lang="en-US" dirty="0">
                <a:latin typeface="Garamond" panose="02020404030301010803" pitchFamily="18" charset="0"/>
              </a:rPr>
              <a:t>Just learning about racism and unconscious bias isn’t enough to acknowledge the extent of racial inequality in society today</a:t>
            </a:r>
            <a:r>
              <a:rPr lang="en-US" dirty="0" smtClean="0">
                <a:latin typeface="Garamond" panose="02020404030301010803" pitchFamily="18" charset="0"/>
              </a:rPr>
              <a:t>.</a:t>
            </a:r>
          </a:p>
          <a:p>
            <a:r>
              <a:rPr lang="en-US" dirty="0" smtClean="0">
                <a:latin typeface="Garamond" panose="02020404030301010803" pitchFamily="18" charset="0"/>
              </a:rPr>
              <a:t>In fact, in the same Kellogg study, it had the opposite effect.</a:t>
            </a:r>
          </a:p>
          <a:p>
            <a:pPr lvl="1"/>
            <a:r>
              <a:rPr lang="en-US" sz="1800" dirty="0">
                <a:latin typeface="Garamond" panose="02020404030301010803" pitchFamily="18" charset="0"/>
              </a:rPr>
              <a:t>It turned out, however, that reading about racism didn’t affect participants’ beliefs about the present—it only affected their beliefs about the past. And it affected them in the opposite way than one might </a:t>
            </a:r>
            <a:r>
              <a:rPr lang="en-US" sz="1800" dirty="0" smtClean="0">
                <a:latin typeface="Garamond" panose="02020404030301010803" pitchFamily="18" charset="0"/>
              </a:rPr>
              <a:t>expect.</a:t>
            </a:r>
          </a:p>
          <a:p>
            <a:pPr lvl="1"/>
            <a:r>
              <a:rPr lang="en-US" sz="1800" dirty="0" smtClean="0">
                <a:latin typeface="Garamond" panose="02020404030301010803" pitchFamily="18" charset="0"/>
              </a:rPr>
              <a:t>Participants </a:t>
            </a:r>
            <a:r>
              <a:rPr lang="en-US" sz="1800" dirty="0">
                <a:latin typeface="Garamond" panose="02020404030301010803" pitchFamily="18" charset="0"/>
              </a:rPr>
              <a:t>who read about racism estimated more equality in </a:t>
            </a:r>
            <a:r>
              <a:rPr lang="en-US" sz="1800" dirty="0" smtClean="0">
                <a:latin typeface="Garamond" panose="02020404030301010803" pitchFamily="18" charset="0"/>
              </a:rPr>
              <a:t>1963 than those who hadn’t read about racism.</a:t>
            </a:r>
            <a:endParaRPr lang="en-US" sz="1800"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p:txBody>
      </p:sp>
    </p:spTree>
    <p:extLst>
      <p:ext uri="{BB962C8B-B14F-4D97-AF65-F5344CB8AC3E}">
        <p14:creationId xmlns:p14="http://schemas.microsoft.com/office/powerpoint/2010/main" val="2284884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3" y="244199"/>
            <a:ext cx="8520600" cy="572700"/>
          </a:xfrm>
        </p:spPr>
        <p:txBody>
          <a:bodyPr/>
          <a:lstStyle/>
          <a:p>
            <a:r>
              <a:rPr lang="en-US" dirty="0" smtClean="0">
                <a:latin typeface="Garamond" panose="02020404030301010803" pitchFamily="18" charset="0"/>
              </a:rPr>
              <a:t>“Third Times a Charm?”</a:t>
            </a:r>
            <a:endParaRPr lang="en-US" dirty="0">
              <a:latin typeface="Garamond" panose="02020404030301010803" pitchFamily="18" charset="0"/>
            </a:endParaRPr>
          </a:p>
        </p:txBody>
      </p:sp>
      <p:sp>
        <p:nvSpPr>
          <p:cNvPr id="3" name="Text Placeholder 2"/>
          <p:cNvSpPr>
            <a:spLocks noGrp="1"/>
          </p:cNvSpPr>
          <p:nvPr>
            <p:ph type="body" idx="1"/>
          </p:nvPr>
        </p:nvSpPr>
        <p:spPr>
          <a:xfrm>
            <a:off x="153603" y="819965"/>
            <a:ext cx="8520600" cy="3416400"/>
          </a:xfrm>
        </p:spPr>
        <p:txBody>
          <a:bodyPr/>
          <a:lstStyle/>
          <a:p>
            <a:r>
              <a:rPr lang="en-US" dirty="0" smtClean="0">
                <a:latin typeface="Garamond" panose="02020404030301010803" pitchFamily="18" charset="0"/>
              </a:rPr>
              <a:t>Participants were </a:t>
            </a:r>
            <a:r>
              <a:rPr lang="en-US" dirty="0">
                <a:latin typeface="Garamond" panose="02020404030301010803" pitchFamily="18" charset="0"/>
              </a:rPr>
              <a:t>randomly assigned to one of three groups: one group read an article focused on explicit racial bias, one group read about implicit racial bias, and the control group did not read an </a:t>
            </a:r>
            <a:r>
              <a:rPr lang="en-US" dirty="0" smtClean="0">
                <a:latin typeface="Garamond" panose="02020404030301010803" pitchFamily="18" charset="0"/>
              </a:rPr>
              <a:t>article.</a:t>
            </a:r>
            <a:endParaRPr lang="en-US" dirty="0">
              <a:latin typeface="Garamond" panose="02020404030301010803" pitchFamily="18" charset="0"/>
            </a:endParaRPr>
          </a:p>
          <a:p>
            <a:r>
              <a:rPr lang="en-US" dirty="0" smtClean="0">
                <a:latin typeface="Garamond" panose="02020404030301010803" pitchFamily="18" charset="0"/>
              </a:rPr>
              <a:t>The </a:t>
            </a:r>
            <a:r>
              <a:rPr lang="en-US" dirty="0">
                <a:latin typeface="Garamond" panose="02020404030301010803" pitchFamily="18" charset="0"/>
              </a:rPr>
              <a:t>idea was to see if white Americans might better internalize an article about implicit bias, a type of racism more commonly discussed and accepted today, as compared with explicit racism, which white Americans tend to associate with the </a:t>
            </a:r>
            <a:r>
              <a:rPr lang="en-US" dirty="0" smtClean="0">
                <a:latin typeface="Garamond" panose="02020404030301010803" pitchFamily="18" charset="0"/>
              </a:rPr>
              <a:t>past.</a:t>
            </a:r>
          </a:p>
          <a:p>
            <a:r>
              <a:rPr lang="en-US" dirty="0" smtClean="0">
                <a:latin typeface="Garamond" panose="02020404030301010803" pitchFamily="18" charset="0"/>
              </a:rPr>
              <a:t>Yet</a:t>
            </a:r>
            <a:r>
              <a:rPr lang="en-US" dirty="0">
                <a:latin typeface="Garamond" panose="02020404030301010803" pitchFamily="18" charset="0"/>
              </a:rPr>
              <a:t>, when asked to do the same assessments as in the first study, the very same trends emerged: reading about racism—whether implicit or explicit—influenced participants’ assessments of overall racial progress, but it did not improve the accuracy of their estimates of wealth and income equality today. Rather, it changed how they viewed the past, shifting their views about the degree of equality in 1963.</a:t>
            </a:r>
          </a:p>
          <a:p>
            <a:endParaRPr lang="en-US" dirty="0">
              <a:latin typeface="Garamond" panose="02020404030301010803" pitchFamily="18" charset="0"/>
            </a:endParaRPr>
          </a:p>
        </p:txBody>
      </p:sp>
    </p:spTree>
    <p:extLst>
      <p:ext uri="{BB962C8B-B14F-4D97-AF65-F5344CB8AC3E}">
        <p14:creationId xmlns:p14="http://schemas.microsoft.com/office/powerpoint/2010/main" val="4035450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Implications</a:t>
            </a:r>
            <a:endParaRPr lang="en-US" dirty="0">
              <a:latin typeface="Garamond" panose="02020404030301010803" pitchFamily="18" charset="0"/>
            </a:endParaRPr>
          </a:p>
        </p:txBody>
      </p:sp>
      <p:sp>
        <p:nvSpPr>
          <p:cNvPr id="3" name="Text Placeholder 2"/>
          <p:cNvSpPr>
            <a:spLocks noGrp="1"/>
          </p:cNvSpPr>
          <p:nvPr>
            <p:ph type="body" idx="1"/>
          </p:nvPr>
        </p:nvSpPr>
        <p:spPr/>
        <p:txBody>
          <a:bodyPr/>
          <a:lstStyle/>
          <a:p>
            <a:r>
              <a:rPr lang="en-US" dirty="0">
                <a:latin typeface="Garamond" panose="02020404030301010803" pitchFamily="18" charset="0"/>
              </a:rPr>
              <a:t>When faced with evidence that not enough progress has been made, white Americans “have to decide how to integrate the idea [of lack of progress]. We were hoping they would integrate it by acknowledging that the present is less equal than they thought, but instead they revised their estimates of the past.”</a:t>
            </a:r>
            <a:br>
              <a:rPr lang="en-US" dirty="0">
                <a:latin typeface="Garamond" panose="02020404030301010803" pitchFamily="18" charset="0"/>
              </a:rPr>
            </a:br>
            <a:endParaRPr lang="en-US" dirty="0" smtClean="0">
              <a:latin typeface="Garamond" panose="02020404030301010803" pitchFamily="18" charset="0"/>
            </a:endParaRPr>
          </a:p>
          <a:p>
            <a:r>
              <a:rPr lang="en-US" dirty="0" smtClean="0">
                <a:latin typeface="Garamond" panose="02020404030301010803" pitchFamily="18" charset="0"/>
              </a:rPr>
              <a:t>It’s </a:t>
            </a:r>
            <a:r>
              <a:rPr lang="en-US" dirty="0">
                <a:latin typeface="Garamond" panose="02020404030301010803" pitchFamily="18" charset="0"/>
              </a:rPr>
              <a:t>clear </a:t>
            </a:r>
            <a:r>
              <a:rPr lang="en-US" dirty="0" smtClean="0">
                <a:latin typeface="Garamond" panose="02020404030301010803" pitchFamily="18" charset="0"/>
              </a:rPr>
              <a:t>that </a:t>
            </a:r>
            <a:r>
              <a:rPr lang="en-US" dirty="0">
                <a:latin typeface="Garamond" panose="02020404030301010803" pitchFamily="18" charset="0"/>
              </a:rPr>
              <a:t>just reading about racism wasn’t sufficient to </a:t>
            </a:r>
            <a:r>
              <a:rPr lang="en-US" dirty="0" smtClean="0">
                <a:latin typeface="Garamond" panose="02020404030301010803" pitchFamily="18" charset="0"/>
              </a:rPr>
              <a:t>help. </a:t>
            </a:r>
            <a:r>
              <a:rPr lang="en-US" dirty="0">
                <a:latin typeface="Garamond" panose="02020404030301010803" pitchFamily="18" charset="0"/>
              </a:rPr>
              <a:t>And although this approach didn’t work, it’s still essential to find one that does</a:t>
            </a:r>
            <a:r>
              <a:rPr lang="en-US" dirty="0" smtClean="0">
                <a:latin typeface="Garamond" panose="02020404030301010803" pitchFamily="18" charset="0"/>
              </a:rPr>
              <a:t>.</a:t>
            </a:r>
          </a:p>
          <a:p>
            <a:pPr lvl="1"/>
            <a:r>
              <a:rPr lang="en-US" sz="1800" dirty="0" smtClean="0">
                <a:latin typeface="Garamond" panose="02020404030301010803" pitchFamily="18" charset="0"/>
              </a:rPr>
              <a:t>“</a:t>
            </a:r>
            <a:r>
              <a:rPr lang="en-US" sz="1800" dirty="0">
                <a:latin typeface="Garamond" panose="02020404030301010803" pitchFamily="18" charset="0"/>
              </a:rPr>
              <a:t>It’s really important that people have an accurate sense of how vast the inequality </a:t>
            </a:r>
            <a:r>
              <a:rPr lang="en-US" sz="1800" dirty="0" smtClean="0">
                <a:latin typeface="Garamond" panose="02020404030301010803" pitchFamily="18" charset="0"/>
              </a:rPr>
              <a:t>is, </a:t>
            </a:r>
            <a:r>
              <a:rPr lang="en-US" sz="1800" dirty="0">
                <a:latin typeface="Garamond" panose="02020404030301010803" pitchFamily="18" charset="0"/>
              </a:rPr>
              <a:t>if we hope to garner support for interventions designed to address that </a:t>
            </a:r>
            <a:r>
              <a:rPr lang="en-US" sz="1800" dirty="0" smtClean="0">
                <a:latin typeface="Garamond" panose="02020404030301010803" pitchFamily="18" charset="0"/>
              </a:rPr>
              <a:t>inequality.”</a:t>
            </a:r>
            <a:endParaRPr lang="en-US" sz="1800" dirty="0">
              <a:latin typeface="Garamond" panose="02020404030301010803" pitchFamily="18" charset="0"/>
            </a:endParaRPr>
          </a:p>
          <a:p>
            <a:endParaRPr lang="en-US" dirty="0">
              <a:latin typeface="Garamond" panose="02020404030301010803" pitchFamily="18" charset="0"/>
            </a:endParaRPr>
          </a:p>
        </p:txBody>
      </p:sp>
    </p:spTree>
    <p:extLst>
      <p:ext uri="{BB962C8B-B14F-4D97-AF65-F5344CB8AC3E}">
        <p14:creationId xmlns:p14="http://schemas.microsoft.com/office/powerpoint/2010/main" val="161461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latin typeface="Garamond" panose="02020404030301010803" pitchFamily="18" charset="0"/>
              </a:rPr>
              <a:t>Goals for Today</a:t>
            </a:r>
            <a:endParaRPr dirty="0">
              <a:latin typeface="Garamond" panose="02020404030301010803" pitchFamily="18" charset="0"/>
            </a:endParaRPr>
          </a:p>
        </p:txBody>
      </p:sp>
      <p:sp>
        <p:nvSpPr>
          <p:cNvPr id="2" name="Text Placeholder 1"/>
          <p:cNvSpPr>
            <a:spLocks noGrp="1"/>
          </p:cNvSpPr>
          <p:nvPr>
            <p:ph type="body" idx="1"/>
          </p:nvPr>
        </p:nvSpPr>
        <p:spPr/>
        <p:txBody>
          <a:bodyPr/>
          <a:lstStyle/>
          <a:p>
            <a:r>
              <a:rPr lang="en-US" dirty="0" smtClean="0">
                <a:latin typeface="Garamond" panose="02020404030301010803" pitchFamily="18" charset="0"/>
              </a:rPr>
              <a:t>Define unconscious bias and understand how it appears in our daily lives</a:t>
            </a:r>
          </a:p>
          <a:p>
            <a:r>
              <a:rPr lang="en-US" dirty="0" smtClean="0">
                <a:latin typeface="Garamond" panose="02020404030301010803" pitchFamily="18" charset="0"/>
              </a:rPr>
              <a:t>Develop strategies to overcome unconscious bias personally, professionally, and globally</a:t>
            </a:r>
          </a:p>
          <a:p>
            <a:r>
              <a:rPr lang="en-US" dirty="0" smtClean="0">
                <a:latin typeface="Garamond" panose="02020404030301010803" pitchFamily="18" charset="0"/>
              </a:rPr>
              <a:t>Be uncomfortable in the discomfort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aramond" panose="02020404030301010803" pitchFamily="18" charset="0"/>
              </a:rPr>
              <a:t>What Are Ways to Avoid Unconscious Bias?</a:t>
            </a:r>
            <a:endParaRPr lang="en-US" dirty="0">
              <a:latin typeface="Garamond" panose="02020404030301010803" pitchFamily="18" charset="0"/>
            </a:endParaRPr>
          </a:p>
        </p:txBody>
      </p:sp>
      <p:sp>
        <p:nvSpPr>
          <p:cNvPr id="3" name="Text Placeholder 2"/>
          <p:cNvSpPr>
            <a:spLocks noGrp="1"/>
          </p:cNvSpPr>
          <p:nvPr>
            <p:ph type="body" idx="1"/>
          </p:nvPr>
        </p:nvSpPr>
        <p:spPr/>
        <p:txBody>
          <a:bodyPr/>
          <a:lstStyle/>
          <a:p>
            <a:r>
              <a:rPr lang="en-US" sz="1800" dirty="0" smtClean="0">
                <a:latin typeface="Garamond" panose="02020404030301010803" pitchFamily="18" charset="0"/>
              </a:rPr>
              <a:t>Recognize </a:t>
            </a:r>
            <a:r>
              <a:rPr lang="en-US" sz="1800" dirty="0">
                <a:latin typeface="Garamond" panose="02020404030301010803" pitchFamily="18" charset="0"/>
              </a:rPr>
              <a:t>we all have bias</a:t>
            </a:r>
          </a:p>
          <a:p>
            <a:r>
              <a:rPr lang="en-US" sz="1800" dirty="0">
                <a:latin typeface="Garamond" panose="02020404030301010803" pitchFamily="18" charset="0"/>
              </a:rPr>
              <a:t>Stop and think! Learn to mistrust your first impressions</a:t>
            </a:r>
          </a:p>
          <a:p>
            <a:r>
              <a:rPr lang="en-US" sz="1800" dirty="0">
                <a:latin typeface="Garamond" panose="02020404030301010803" pitchFamily="18" charset="0"/>
              </a:rPr>
              <a:t>Don’t ignore difference – be curious</a:t>
            </a:r>
          </a:p>
          <a:p>
            <a:r>
              <a:rPr lang="en-US" sz="1800" dirty="0">
                <a:latin typeface="Garamond" panose="02020404030301010803" pitchFamily="18" charset="0"/>
              </a:rPr>
              <a:t>Challenge negative assumptions and stereotypes</a:t>
            </a:r>
          </a:p>
          <a:p>
            <a:r>
              <a:rPr lang="en-US" sz="1800" dirty="0">
                <a:latin typeface="Garamond" panose="02020404030301010803" pitchFamily="18" charset="0"/>
              </a:rPr>
              <a:t>Don’t consciously try to suppress bias</a:t>
            </a:r>
          </a:p>
          <a:p>
            <a:r>
              <a:rPr lang="en-US" sz="1800" dirty="0">
                <a:latin typeface="Garamond" panose="02020404030301010803" pitchFamily="18" charset="0"/>
              </a:rPr>
              <a:t>Don’t be too hard on yourself – the emotional impact makes bias more </a:t>
            </a:r>
            <a:r>
              <a:rPr lang="en-US" sz="1800" dirty="0" smtClean="0">
                <a:latin typeface="Garamond" panose="02020404030301010803" pitchFamily="18" charset="0"/>
              </a:rPr>
              <a:t>likely</a:t>
            </a:r>
            <a:endParaRPr lang="en-US" sz="1800" dirty="0">
              <a:latin typeface="Garamond" panose="02020404030301010803" pitchFamily="18" charset="0"/>
            </a:endParaRPr>
          </a:p>
        </p:txBody>
      </p:sp>
      <p:sp>
        <p:nvSpPr>
          <p:cNvPr id="5" name="Text Placeholder 4"/>
          <p:cNvSpPr>
            <a:spLocks noGrp="1"/>
          </p:cNvSpPr>
          <p:nvPr>
            <p:ph type="body" idx="2"/>
          </p:nvPr>
        </p:nvSpPr>
        <p:spPr/>
        <p:txBody>
          <a:bodyPr/>
          <a:lstStyle/>
          <a:p>
            <a:r>
              <a:rPr lang="en-US" sz="1800" dirty="0">
                <a:latin typeface="Garamond" panose="02020404030301010803" pitchFamily="18" charset="0"/>
              </a:rPr>
              <a:t>Seek positive examples and role models</a:t>
            </a:r>
          </a:p>
          <a:p>
            <a:r>
              <a:rPr lang="en-US" sz="1800" dirty="0">
                <a:latin typeface="Garamond" panose="02020404030301010803" pitchFamily="18" charset="0"/>
              </a:rPr>
              <a:t>Have fun!</a:t>
            </a:r>
          </a:p>
          <a:p>
            <a:r>
              <a:rPr lang="en-US" sz="1800" dirty="0">
                <a:latin typeface="Garamond" panose="02020404030301010803" pitchFamily="18" charset="0"/>
              </a:rPr>
              <a:t>Keep processes simple</a:t>
            </a:r>
          </a:p>
          <a:p>
            <a:r>
              <a:rPr lang="en-US" sz="1800" dirty="0">
                <a:latin typeface="Garamond" panose="02020404030301010803" pitchFamily="18" charset="0"/>
              </a:rPr>
              <a:t>Schedule demanding cognitive or emotional work away from people decisions</a:t>
            </a:r>
          </a:p>
          <a:p>
            <a:r>
              <a:rPr lang="en-US" sz="1800" dirty="0">
                <a:latin typeface="Garamond" panose="02020404030301010803" pitchFamily="18" charset="0"/>
              </a:rPr>
              <a:t>EAT!</a:t>
            </a:r>
          </a:p>
          <a:p>
            <a:r>
              <a:rPr lang="en-US" sz="1800" dirty="0">
                <a:latin typeface="Garamond" panose="02020404030301010803" pitchFamily="18" charset="0"/>
              </a:rPr>
              <a:t>Measure levels of trust, openness and honesty</a:t>
            </a:r>
          </a:p>
          <a:p>
            <a:pPr marL="139700" indent="0">
              <a:buNone/>
            </a:pPr>
            <a:endParaRPr lang="en-US" sz="1800" dirty="0"/>
          </a:p>
        </p:txBody>
      </p:sp>
    </p:spTree>
    <p:extLst>
      <p:ext uri="{BB962C8B-B14F-4D97-AF65-F5344CB8AC3E}">
        <p14:creationId xmlns:p14="http://schemas.microsoft.com/office/powerpoint/2010/main" val="3119705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aramond" panose="02020404030301010803" pitchFamily="18" charset="0"/>
              </a:rPr>
              <a:t>PAUSE</a:t>
            </a:r>
            <a:endParaRPr lang="en-US" dirty="0">
              <a:latin typeface="Garamond" panose="02020404030301010803" pitchFamily="18" charset="0"/>
            </a:endParaRPr>
          </a:p>
        </p:txBody>
      </p:sp>
      <p:sp>
        <p:nvSpPr>
          <p:cNvPr id="3" name="Text Placeholder 2"/>
          <p:cNvSpPr>
            <a:spLocks noGrp="1"/>
          </p:cNvSpPr>
          <p:nvPr>
            <p:ph type="body" idx="1"/>
          </p:nvPr>
        </p:nvSpPr>
        <p:spPr>
          <a:xfrm>
            <a:off x="311700" y="928416"/>
            <a:ext cx="3999900" cy="3416400"/>
          </a:xfrm>
        </p:spPr>
        <p:txBody>
          <a:bodyPr/>
          <a:lstStyle/>
          <a:p>
            <a:r>
              <a:rPr lang="en-US" sz="1600" dirty="0" smtClean="0">
                <a:latin typeface="Garamond" panose="02020404030301010803" pitchFamily="18" charset="0"/>
              </a:rPr>
              <a:t>In </a:t>
            </a:r>
            <a:r>
              <a:rPr lang="en-US" sz="1600" dirty="0">
                <a:latin typeface="Garamond" panose="02020404030301010803" pitchFamily="18" charset="0"/>
              </a:rPr>
              <a:t>his book, </a:t>
            </a:r>
            <a:r>
              <a:rPr lang="en-US" sz="1600" i="1" dirty="0">
                <a:latin typeface="Garamond" panose="02020404030301010803" pitchFamily="18" charset="0"/>
              </a:rPr>
              <a:t>Everyday Bias</a:t>
            </a:r>
            <a:r>
              <a:rPr lang="en-US" sz="1600" dirty="0">
                <a:latin typeface="Garamond" panose="02020404030301010803" pitchFamily="18" charset="0"/>
              </a:rPr>
              <a:t> (2014), Howard J. Ross discusses what he calls the need for </a:t>
            </a:r>
            <a:r>
              <a:rPr lang="en-US" sz="1600" i="1" dirty="0">
                <a:latin typeface="Garamond" panose="02020404030301010803" pitchFamily="18" charset="0"/>
              </a:rPr>
              <a:t>constructive uncertainty</a:t>
            </a:r>
            <a:r>
              <a:rPr lang="en-US" sz="1600" dirty="0">
                <a:latin typeface="Garamond" panose="02020404030301010803" pitchFamily="18" charset="0"/>
              </a:rPr>
              <a:t> to help overcome the risks from our fast, reflexive biases. </a:t>
            </a:r>
            <a:endParaRPr lang="en-US" sz="1600" dirty="0" smtClean="0">
              <a:latin typeface="Garamond" panose="02020404030301010803" pitchFamily="18" charset="0"/>
            </a:endParaRPr>
          </a:p>
          <a:p>
            <a:r>
              <a:rPr lang="en-US" sz="1600" dirty="0" smtClean="0">
                <a:latin typeface="Garamond" panose="02020404030301010803" pitchFamily="18" charset="0"/>
              </a:rPr>
              <a:t>He </a:t>
            </a:r>
            <a:r>
              <a:rPr lang="en-US" sz="1600" dirty="0">
                <a:latin typeface="Garamond" panose="02020404030301010803" pitchFamily="18" charset="0"/>
              </a:rPr>
              <a:t>argues that, in a culture that values certainty so much, it is immensely important to find ways to be more uncertain and engage conscious thoughtfulness. </a:t>
            </a:r>
            <a:endParaRPr lang="en-US" sz="1600" dirty="0" smtClean="0">
              <a:latin typeface="Garamond" panose="02020404030301010803" pitchFamily="18" charset="0"/>
            </a:endParaRPr>
          </a:p>
          <a:p>
            <a:r>
              <a:rPr lang="en-US" sz="1600" dirty="0" smtClean="0">
                <a:latin typeface="Garamond" panose="02020404030301010803" pitchFamily="18" charset="0"/>
              </a:rPr>
              <a:t>We </a:t>
            </a:r>
            <a:r>
              <a:rPr lang="en-US" sz="1600" dirty="0">
                <a:latin typeface="Garamond" panose="02020404030301010803" pitchFamily="18" charset="0"/>
              </a:rPr>
              <a:t>need, he says, to be able to pause and evaluate the circumstances we are in. </a:t>
            </a:r>
            <a:endParaRPr lang="en-US" sz="1600" dirty="0" smtClean="0">
              <a:latin typeface="Garamond" panose="02020404030301010803" pitchFamily="18" charset="0"/>
            </a:endParaRPr>
          </a:p>
          <a:p>
            <a:r>
              <a:rPr lang="en-US" sz="1600" dirty="0" smtClean="0">
                <a:latin typeface="Garamond" panose="02020404030301010803" pitchFamily="18" charset="0"/>
              </a:rPr>
              <a:t>To </a:t>
            </a:r>
            <a:r>
              <a:rPr lang="en-US" sz="1600" dirty="0">
                <a:latin typeface="Garamond" panose="02020404030301010803" pitchFamily="18" charset="0"/>
              </a:rPr>
              <a:t>this end, Ross uses the word PAUSE as an acronym to act as a reminder</a:t>
            </a:r>
            <a:r>
              <a:rPr lang="en-US" sz="1600" dirty="0" smtClean="0">
                <a:latin typeface="Garamond" panose="02020404030301010803" pitchFamily="18" charset="0"/>
              </a:rPr>
              <a:t>.</a:t>
            </a:r>
            <a:endParaRPr lang="en-US" sz="1600" dirty="0">
              <a:latin typeface="Garamond" panose="02020404030301010803" pitchFamily="18" charset="0"/>
            </a:endParaRPr>
          </a:p>
        </p:txBody>
      </p:sp>
      <p:sp>
        <p:nvSpPr>
          <p:cNvPr id="4" name="Text Placeholder 3"/>
          <p:cNvSpPr>
            <a:spLocks noGrp="1"/>
          </p:cNvSpPr>
          <p:nvPr>
            <p:ph type="body" idx="2"/>
          </p:nvPr>
        </p:nvSpPr>
        <p:spPr>
          <a:xfrm>
            <a:off x="4832400" y="1017725"/>
            <a:ext cx="3999900" cy="3416400"/>
          </a:xfrm>
        </p:spPr>
        <p:txBody>
          <a:bodyPr/>
          <a:lstStyle/>
          <a:p>
            <a:r>
              <a:rPr lang="en-US" sz="1600" b="1" dirty="0">
                <a:latin typeface="Garamond" panose="02020404030301010803" pitchFamily="18" charset="0"/>
              </a:rPr>
              <a:t>P</a:t>
            </a:r>
            <a:r>
              <a:rPr lang="en-US" sz="1600" dirty="0">
                <a:latin typeface="Garamond" panose="02020404030301010803" pitchFamily="18" charset="0"/>
              </a:rPr>
              <a:t>– Pay Attention to what’s happening beneath the judgement (Event vs Interpretation)</a:t>
            </a:r>
          </a:p>
          <a:p>
            <a:r>
              <a:rPr lang="en-US" sz="1600" b="1" dirty="0">
                <a:latin typeface="Garamond" panose="02020404030301010803" pitchFamily="18" charset="0"/>
              </a:rPr>
              <a:t>A</a:t>
            </a:r>
            <a:r>
              <a:rPr lang="en-US" sz="1600" dirty="0">
                <a:latin typeface="Garamond" panose="02020404030301010803" pitchFamily="18" charset="0"/>
              </a:rPr>
              <a:t>– Acknowledge or identify your </a:t>
            </a:r>
            <a:r>
              <a:rPr lang="en-US" sz="1600" dirty="0" smtClean="0">
                <a:latin typeface="Garamond" panose="02020404030301010803" pitchFamily="18" charset="0"/>
              </a:rPr>
              <a:t>reaction/interpretation/judgements</a:t>
            </a:r>
            <a:endParaRPr lang="en-US" sz="1600" dirty="0">
              <a:latin typeface="Garamond" panose="02020404030301010803" pitchFamily="18" charset="0"/>
            </a:endParaRPr>
          </a:p>
          <a:p>
            <a:r>
              <a:rPr lang="en-US" sz="1600" b="1" dirty="0">
                <a:latin typeface="Garamond" panose="02020404030301010803" pitchFamily="18" charset="0"/>
              </a:rPr>
              <a:t>U</a:t>
            </a:r>
            <a:r>
              <a:rPr lang="en-US" sz="1600" dirty="0">
                <a:latin typeface="Garamond" panose="02020404030301010803" pitchFamily="18" charset="0"/>
              </a:rPr>
              <a:t>– Understand other possible </a:t>
            </a:r>
            <a:r>
              <a:rPr lang="en-US" sz="1600" dirty="0" smtClean="0">
                <a:latin typeface="Garamond" panose="02020404030301010803" pitchFamily="18" charset="0"/>
              </a:rPr>
              <a:t>reactions/interpretations/judgements</a:t>
            </a:r>
            <a:endParaRPr lang="en-US" sz="1600" dirty="0">
              <a:latin typeface="Garamond" panose="02020404030301010803" pitchFamily="18" charset="0"/>
            </a:endParaRPr>
          </a:p>
          <a:p>
            <a:r>
              <a:rPr lang="en-US" sz="1600" b="1" dirty="0">
                <a:latin typeface="Garamond" panose="02020404030301010803" pitchFamily="18" charset="0"/>
              </a:rPr>
              <a:t>S</a:t>
            </a:r>
            <a:r>
              <a:rPr lang="en-US" sz="1600" dirty="0">
                <a:latin typeface="Garamond" panose="02020404030301010803" pitchFamily="18" charset="0"/>
              </a:rPr>
              <a:t>– Search for the most </a:t>
            </a:r>
            <a:r>
              <a:rPr lang="en-US" sz="1600" dirty="0" smtClean="0">
                <a:latin typeface="Garamond" panose="02020404030301010803" pitchFamily="18" charset="0"/>
              </a:rPr>
              <a:t>constructive/ </a:t>
            </a:r>
            <a:r>
              <a:rPr lang="en-US" sz="1600" dirty="0">
                <a:latin typeface="Garamond" panose="02020404030301010803" pitchFamily="18" charset="0"/>
              </a:rPr>
              <a:t>empowering or productive way to deal with the situation</a:t>
            </a:r>
          </a:p>
          <a:p>
            <a:r>
              <a:rPr lang="en-US" sz="1600" b="1" dirty="0">
                <a:latin typeface="Garamond" panose="02020404030301010803" pitchFamily="18" charset="0"/>
              </a:rPr>
              <a:t>E</a:t>
            </a:r>
            <a:r>
              <a:rPr lang="en-US" sz="1600" dirty="0">
                <a:latin typeface="Garamond" panose="02020404030301010803" pitchFamily="18" charset="0"/>
              </a:rPr>
              <a:t>– Execute your action plan (Act consistently with what makes the most sense)</a:t>
            </a:r>
          </a:p>
          <a:p>
            <a:endParaRPr lang="en-US" sz="1600" dirty="0">
              <a:latin typeface="Garamond" panose="02020404030301010803" pitchFamily="18" charset="0"/>
            </a:endParaRPr>
          </a:p>
          <a:p>
            <a:endParaRPr lang="en-US" sz="1600" dirty="0"/>
          </a:p>
        </p:txBody>
      </p:sp>
    </p:spTree>
    <p:extLst>
      <p:ext uri="{BB962C8B-B14F-4D97-AF65-F5344CB8AC3E}">
        <p14:creationId xmlns:p14="http://schemas.microsoft.com/office/powerpoint/2010/main" val="454215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252" y="371299"/>
            <a:ext cx="3206621" cy="4197576"/>
          </a:xfrm>
        </p:spPr>
        <p:txBody>
          <a:bodyPr/>
          <a:lstStyle/>
          <a:p>
            <a:pPr marL="139700" indent="0">
              <a:buNone/>
            </a:pPr>
            <a:endParaRPr lang="en-US" sz="2400" dirty="0" smtClean="0">
              <a:latin typeface="Garamond" panose="02020404030301010803" pitchFamily="18" charset="0"/>
            </a:endParaRPr>
          </a:p>
          <a:p>
            <a:pPr marL="139700" indent="0">
              <a:buNone/>
            </a:pPr>
            <a:endParaRPr lang="en-US" sz="2400" dirty="0">
              <a:latin typeface="Garamond" panose="02020404030301010803" pitchFamily="18" charset="0"/>
            </a:endParaRPr>
          </a:p>
          <a:p>
            <a:pPr marL="139700" indent="0">
              <a:buNone/>
            </a:pPr>
            <a:endParaRPr lang="en-US" sz="2400" dirty="0" smtClean="0">
              <a:latin typeface="Garamond" panose="02020404030301010803" pitchFamily="18" charset="0"/>
            </a:endParaRPr>
          </a:p>
          <a:p>
            <a:pPr marL="139700" indent="0">
              <a:buNone/>
            </a:pPr>
            <a:endParaRPr lang="en-US" sz="2400" dirty="0">
              <a:latin typeface="Garamond" panose="02020404030301010803" pitchFamily="18" charset="0"/>
            </a:endParaRPr>
          </a:p>
          <a:p>
            <a:pPr marL="139700" indent="0">
              <a:buNone/>
            </a:pPr>
            <a:r>
              <a:rPr lang="en-US" sz="2400" dirty="0" smtClean="0">
                <a:latin typeface="Garamond" panose="02020404030301010803" pitchFamily="18" charset="0"/>
              </a:rPr>
              <a:t>“</a:t>
            </a:r>
            <a:r>
              <a:rPr lang="en-US" sz="2400" dirty="0">
                <a:latin typeface="Garamond" panose="02020404030301010803" pitchFamily="18" charset="0"/>
              </a:rPr>
              <a:t>The Choice is </a:t>
            </a:r>
            <a:r>
              <a:rPr lang="en-US" sz="2400" dirty="0" smtClean="0">
                <a:latin typeface="Garamond" panose="02020404030301010803" pitchFamily="18" charset="0"/>
              </a:rPr>
              <a:t>Yours:”</a:t>
            </a:r>
          </a:p>
          <a:p>
            <a:pPr marL="139700" indent="0">
              <a:buNone/>
            </a:pPr>
            <a:r>
              <a:rPr lang="en-US" sz="2400" dirty="0" smtClean="0">
                <a:latin typeface="Garamond" panose="02020404030301010803" pitchFamily="18" charset="0"/>
              </a:rPr>
              <a:t>Who Will You Commit to Being in this Season?</a:t>
            </a:r>
          </a:p>
        </p:txBody>
      </p:sp>
      <p:sp>
        <p:nvSpPr>
          <p:cNvPr id="6" name="Text Placeholder 5"/>
          <p:cNvSpPr>
            <a:spLocks noGrp="1"/>
          </p:cNvSpPr>
          <p:nvPr>
            <p:ph type="body" idx="2"/>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254" y="314893"/>
            <a:ext cx="5209491" cy="4410769"/>
          </a:xfrm>
          <a:prstGeom prst="rect">
            <a:avLst/>
          </a:prstGeom>
        </p:spPr>
      </p:pic>
    </p:spTree>
    <p:extLst>
      <p:ext uri="{BB962C8B-B14F-4D97-AF65-F5344CB8AC3E}">
        <p14:creationId xmlns:p14="http://schemas.microsoft.com/office/powerpoint/2010/main" val="1526494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2263822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aramond" panose="02020404030301010803" pitchFamily="18" charset="0"/>
                <a:ea typeface="Gadugi" panose="020B0502040204020203" pitchFamily="34" charset="0"/>
              </a:rPr>
              <a:t>To Learn More….</a:t>
            </a:r>
            <a:endParaRPr lang="en-US" dirty="0">
              <a:latin typeface="Garamond" panose="02020404030301010803" pitchFamily="18" charset="0"/>
              <a:ea typeface="Gadugi" panose="020B0502040204020203" pitchFamily="34" charset="0"/>
            </a:endParaRPr>
          </a:p>
        </p:txBody>
      </p:sp>
      <p:sp>
        <p:nvSpPr>
          <p:cNvPr id="3" name="Text Placeholder 2"/>
          <p:cNvSpPr>
            <a:spLocks noGrp="1"/>
          </p:cNvSpPr>
          <p:nvPr>
            <p:ph type="body" idx="1"/>
          </p:nvPr>
        </p:nvSpPr>
        <p:spPr/>
        <p:txBody>
          <a:bodyPr/>
          <a:lstStyle/>
          <a:p>
            <a:pPr>
              <a:lnSpc>
                <a:spcPct val="100000"/>
              </a:lnSpc>
            </a:pPr>
            <a:r>
              <a:rPr lang="en-US" sz="1600" dirty="0" smtClean="0">
                <a:latin typeface="Garamond" panose="02020404030301010803" pitchFamily="18" charset="0"/>
              </a:rPr>
              <a:t>The </a:t>
            </a:r>
            <a:r>
              <a:rPr lang="en-US" sz="1600" dirty="0" err="1" smtClean="0">
                <a:latin typeface="Garamond" panose="02020404030301010803" pitchFamily="18" charset="0"/>
              </a:rPr>
              <a:t>Klau</a:t>
            </a:r>
            <a:r>
              <a:rPr lang="en-US" sz="1600" dirty="0" smtClean="0">
                <a:latin typeface="Garamond" panose="02020404030301010803" pitchFamily="18" charset="0"/>
              </a:rPr>
              <a:t> Center for Civil and Human Rights “Building an Anti-Racist Vocabulary</a:t>
            </a:r>
            <a:r>
              <a:rPr lang="en-US" sz="1600" dirty="0">
                <a:latin typeface="Garamond" panose="02020404030301010803" pitchFamily="18" charset="0"/>
              </a:rPr>
              <a:t>” series (</a:t>
            </a:r>
            <a:r>
              <a:rPr lang="en-US" sz="1600" dirty="0">
                <a:latin typeface="Garamond" panose="02020404030301010803" pitchFamily="18" charset="0"/>
                <a:hlinkClick r:id="rId2"/>
              </a:rPr>
              <a:t>https://klau.nd.edu/initiatives/building-an-anti-racist-vocabulary</a:t>
            </a:r>
            <a:r>
              <a:rPr lang="en-US" sz="1600" dirty="0" smtClean="0">
                <a:latin typeface="Garamond" panose="02020404030301010803" pitchFamily="18" charset="0"/>
                <a:hlinkClick r:id="rId2"/>
              </a:rPr>
              <a:t>/</a:t>
            </a:r>
            <a:r>
              <a:rPr lang="en-US" sz="1600" dirty="0" smtClean="0">
                <a:latin typeface="Garamond" panose="02020404030301010803" pitchFamily="18" charset="0"/>
              </a:rPr>
              <a:t>)</a:t>
            </a:r>
          </a:p>
          <a:p>
            <a:pPr>
              <a:lnSpc>
                <a:spcPct val="100000"/>
              </a:lnSpc>
            </a:pPr>
            <a:r>
              <a:rPr lang="en-US" sz="1600" dirty="0" smtClean="0">
                <a:latin typeface="Garamond" panose="02020404030301010803" pitchFamily="18" charset="0"/>
              </a:rPr>
              <a:t>Podcasts</a:t>
            </a:r>
          </a:p>
          <a:p>
            <a:pPr lvl="1">
              <a:lnSpc>
                <a:spcPct val="100000"/>
              </a:lnSpc>
              <a:spcBef>
                <a:spcPts val="0"/>
              </a:spcBef>
            </a:pPr>
            <a:r>
              <a:rPr lang="en-US" sz="1400" dirty="0" smtClean="0">
                <a:latin typeface="Garamond" panose="02020404030301010803" pitchFamily="18" charset="0"/>
              </a:rPr>
              <a:t>NPR’s Code Switch</a:t>
            </a:r>
          </a:p>
          <a:p>
            <a:pPr lvl="1">
              <a:lnSpc>
                <a:spcPct val="100000"/>
              </a:lnSpc>
              <a:spcBef>
                <a:spcPts val="0"/>
              </a:spcBef>
            </a:pPr>
            <a:r>
              <a:rPr lang="en-US" sz="1400" dirty="0" smtClean="0">
                <a:latin typeface="Garamond" panose="02020404030301010803" pitchFamily="18" charset="0"/>
              </a:rPr>
              <a:t>1619</a:t>
            </a:r>
          </a:p>
          <a:p>
            <a:pPr lvl="1">
              <a:lnSpc>
                <a:spcPct val="100000"/>
              </a:lnSpc>
              <a:spcBef>
                <a:spcPts val="0"/>
              </a:spcBef>
            </a:pPr>
            <a:r>
              <a:rPr lang="en-US" sz="1400" dirty="0" smtClean="0">
                <a:latin typeface="Garamond" panose="02020404030301010803" pitchFamily="18" charset="0"/>
              </a:rPr>
              <a:t>BBC World: Witness Black History</a:t>
            </a:r>
          </a:p>
          <a:p>
            <a:pPr lvl="1">
              <a:lnSpc>
                <a:spcPct val="100000"/>
              </a:lnSpc>
              <a:spcBef>
                <a:spcPts val="0"/>
              </a:spcBef>
            </a:pPr>
            <a:r>
              <a:rPr lang="en-US" sz="1400" dirty="0" smtClean="0">
                <a:latin typeface="Garamond" panose="02020404030301010803" pitchFamily="18" charset="0"/>
              </a:rPr>
              <a:t>Intersectionality Matters</a:t>
            </a:r>
          </a:p>
          <a:p>
            <a:pPr>
              <a:lnSpc>
                <a:spcPct val="100000"/>
              </a:lnSpc>
            </a:pPr>
            <a:r>
              <a:rPr lang="en-US" sz="1600" dirty="0" smtClean="0">
                <a:latin typeface="Garamond" panose="02020404030301010803" pitchFamily="18" charset="0"/>
              </a:rPr>
              <a:t>Movies</a:t>
            </a:r>
          </a:p>
          <a:p>
            <a:pPr lvl="1">
              <a:lnSpc>
                <a:spcPct val="100000"/>
              </a:lnSpc>
              <a:spcBef>
                <a:spcPts val="0"/>
              </a:spcBef>
            </a:pPr>
            <a:r>
              <a:rPr lang="en-US" sz="1400" dirty="0" smtClean="0">
                <a:latin typeface="Garamond" panose="02020404030301010803" pitchFamily="18" charset="0"/>
              </a:rPr>
              <a:t>13</a:t>
            </a:r>
            <a:r>
              <a:rPr lang="en-US" sz="1400" baseline="30000" dirty="0" smtClean="0">
                <a:latin typeface="Garamond" panose="02020404030301010803" pitchFamily="18" charset="0"/>
              </a:rPr>
              <a:t>th</a:t>
            </a:r>
            <a:endParaRPr lang="en-US" sz="1400" dirty="0" smtClean="0">
              <a:latin typeface="Garamond" panose="02020404030301010803" pitchFamily="18" charset="0"/>
            </a:endParaRPr>
          </a:p>
          <a:p>
            <a:pPr lvl="1">
              <a:lnSpc>
                <a:spcPct val="100000"/>
              </a:lnSpc>
              <a:spcBef>
                <a:spcPts val="0"/>
              </a:spcBef>
            </a:pPr>
            <a:r>
              <a:rPr lang="en-US" sz="1400" dirty="0" smtClean="0">
                <a:latin typeface="Garamond" panose="02020404030301010803" pitchFamily="18" charset="0"/>
              </a:rPr>
              <a:t>Just Mercy</a:t>
            </a:r>
          </a:p>
          <a:p>
            <a:pPr lvl="1">
              <a:lnSpc>
                <a:spcPct val="100000"/>
              </a:lnSpc>
              <a:spcBef>
                <a:spcPts val="0"/>
              </a:spcBef>
            </a:pPr>
            <a:r>
              <a:rPr lang="en-US" sz="1400" dirty="0" smtClean="0">
                <a:latin typeface="Garamond" panose="02020404030301010803" pitchFamily="18" charset="0"/>
              </a:rPr>
              <a:t>I Am Not Your Negro </a:t>
            </a:r>
          </a:p>
        </p:txBody>
      </p:sp>
      <p:sp>
        <p:nvSpPr>
          <p:cNvPr id="4" name="Text Placeholder 3"/>
          <p:cNvSpPr>
            <a:spLocks noGrp="1"/>
          </p:cNvSpPr>
          <p:nvPr>
            <p:ph type="body" idx="2"/>
          </p:nvPr>
        </p:nvSpPr>
        <p:spPr>
          <a:xfrm>
            <a:off x="4214718" y="1152475"/>
            <a:ext cx="4617582" cy="3905501"/>
          </a:xfrm>
        </p:spPr>
        <p:txBody>
          <a:bodyPr/>
          <a:lstStyle/>
          <a:p>
            <a:pPr>
              <a:lnSpc>
                <a:spcPct val="100000"/>
              </a:lnSpc>
            </a:pPr>
            <a:r>
              <a:rPr lang="en-US" dirty="0" smtClean="0">
                <a:latin typeface="Garamond" panose="02020404030301010803" pitchFamily="18" charset="0"/>
              </a:rPr>
              <a:t>Visual Resources</a:t>
            </a:r>
          </a:p>
          <a:p>
            <a:pPr lvl="1">
              <a:lnSpc>
                <a:spcPct val="100000"/>
              </a:lnSpc>
              <a:spcBef>
                <a:spcPts val="0"/>
              </a:spcBef>
            </a:pPr>
            <a:r>
              <a:rPr lang="en-US" sz="1400" dirty="0" smtClean="0">
                <a:latin typeface="Garamond" panose="02020404030301010803" pitchFamily="18" charset="0"/>
              </a:rPr>
              <a:t>National Museum of African American History </a:t>
            </a:r>
            <a:r>
              <a:rPr lang="en-US" sz="1400" dirty="0">
                <a:latin typeface="Garamond" panose="02020404030301010803" pitchFamily="18" charset="0"/>
              </a:rPr>
              <a:t>and Culture (</a:t>
            </a:r>
            <a:r>
              <a:rPr lang="en-US" sz="1400" dirty="0">
                <a:latin typeface="Garamond" panose="02020404030301010803" pitchFamily="18" charset="0"/>
                <a:hlinkClick r:id="rId3"/>
              </a:rPr>
              <a:t>https://</a:t>
            </a:r>
            <a:r>
              <a:rPr lang="en-US" sz="1400" dirty="0" smtClean="0">
                <a:latin typeface="Garamond" panose="02020404030301010803" pitchFamily="18" charset="0"/>
                <a:hlinkClick r:id="rId3"/>
              </a:rPr>
              <a:t>nmaahc.si.edu/explore/collection</a:t>
            </a:r>
            <a:r>
              <a:rPr lang="en-US" sz="1400" dirty="0" smtClean="0">
                <a:latin typeface="Garamond" panose="02020404030301010803" pitchFamily="18" charset="0"/>
              </a:rPr>
              <a:t>)</a:t>
            </a:r>
          </a:p>
          <a:p>
            <a:pPr lvl="1">
              <a:lnSpc>
                <a:spcPct val="100000"/>
              </a:lnSpc>
              <a:spcBef>
                <a:spcPts val="0"/>
              </a:spcBef>
            </a:pPr>
            <a:r>
              <a:rPr lang="en-US" sz="1400" dirty="0" err="1" smtClean="0">
                <a:latin typeface="Garamond" panose="02020404030301010803" pitchFamily="18" charset="0"/>
              </a:rPr>
              <a:t>Counternarratives</a:t>
            </a:r>
            <a:r>
              <a:rPr lang="en-US" sz="1400" dirty="0" smtClean="0">
                <a:latin typeface="Garamond" panose="02020404030301010803" pitchFamily="18" charset="0"/>
              </a:rPr>
              <a:t> </a:t>
            </a:r>
            <a:r>
              <a:rPr lang="en-US" sz="1400" dirty="0">
                <a:latin typeface="Garamond" panose="02020404030301010803" pitchFamily="18" charset="0"/>
              </a:rPr>
              <a:t>by Alexandra Bell (</a:t>
            </a:r>
            <a:r>
              <a:rPr lang="en-US" sz="1400" dirty="0">
                <a:latin typeface="Garamond" panose="02020404030301010803" pitchFamily="18" charset="0"/>
                <a:hlinkClick r:id="rId4"/>
              </a:rPr>
              <a:t>http://</a:t>
            </a:r>
            <a:r>
              <a:rPr lang="en-US" sz="1400" dirty="0" smtClean="0">
                <a:latin typeface="Garamond" panose="02020404030301010803" pitchFamily="18" charset="0"/>
                <a:hlinkClick r:id="rId4"/>
              </a:rPr>
              <a:t>www.alexandrabell.com/public-work</a:t>
            </a:r>
            <a:r>
              <a:rPr lang="en-US" sz="1400" dirty="0">
                <a:latin typeface="Garamond" panose="02020404030301010803" pitchFamily="18" charset="0"/>
              </a:rPr>
              <a:t>)</a:t>
            </a:r>
          </a:p>
          <a:p>
            <a:pPr lvl="1">
              <a:lnSpc>
                <a:spcPct val="100000"/>
              </a:lnSpc>
              <a:spcBef>
                <a:spcPts val="0"/>
              </a:spcBef>
            </a:pPr>
            <a:endParaRPr lang="en-US" sz="1400" dirty="0" smtClean="0">
              <a:latin typeface="Garamond" panose="02020404030301010803" pitchFamily="18" charset="0"/>
            </a:endParaRPr>
          </a:p>
          <a:p>
            <a:pPr>
              <a:lnSpc>
                <a:spcPct val="100000"/>
              </a:lnSpc>
            </a:pPr>
            <a:r>
              <a:rPr lang="en-US" dirty="0" smtClean="0">
                <a:latin typeface="Garamond" panose="02020404030301010803" pitchFamily="18" charset="0"/>
              </a:rPr>
              <a:t>Local Context</a:t>
            </a:r>
          </a:p>
          <a:p>
            <a:pPr lvl="1">
              <a:lnSpc>
                <a:spcPct val="100000"/>
              </a:lnSpc>
              <a:spcBef>
                <a:spcPts val="0"/>
              </a:spcBef>
            </a:pPr>
            <a:r>
              <a:rPr lang="en-US" sz="1400" dirty="0" smtClean="0">
                <a:latin typeface="Garamond" panose="02020404030301010803" pitchFamily="18" charset="0"/>
              </a:rPr>
              <a:t>African American </a:t>
            </a:r>
            <a:r>
              <a:rPr lang="en-US" sz="1400" dirty="0">
                <a:latin typeface="Garamond" panose="02020404030301010803" pitchFamily="18" charset="0"/>
              </a:rPr>
              <a:t>Landmark Tour (</a:t>
            </a:r>
            <a:r>
              <a:rPr lang="en-US" sz="1400" dirty="0">
                <a:latin typeface="Garamond" panose="02020404030301010803" pitchFamily="18" charset="0"/>
                <a:hlinkClick r:id="rId5"/>
              </a:rPr>
              <a:t>https://</a:t>
            </a:r>
            <a:r>
              <a:rPr lang="en-US" sz="1400" dirty="0" smtClean="0">
                <a:latin typeface="Garamond" panose="02020404030301010803" pitchFamily="18" charset="0"/>
                <a:hlinkClick r:id="rId5"/>
              </a:rPr>
              <a:t>clas.iusb.edu/centers/civil-rights/local-history/african-american-landmark.html</a:t>
            </a:r>
            <a:r>
              <a:rPr lang="en-US" sz="1400" dirty="0" smtClean="0">
                <a:latin typeface="Garamond" panose="02020404030301010803" pitchFamily="18" charset="0"/>
              </a:rPr>
              <a:t>)</a:t>
            </a:r>
          </a:p>
          <a:p>
            <a:pPr lvl="1">
              <a:lnSpc>
                <a:spcPct val="100000"/>
              </a:lnSpc>
              <a:spcBef>
                <a:spcPts val="0"/>
              </a:spcBef>
            </a:pPr>
            <a:r>
              <a:rPr lang="en-US" sz="1400" dirty="0" smtClean="0">
                <a:latin typeface="Garamond" panose="02020404030301010803" pitchFamily="18" charset="0"/>
              </a:rPr>
              <a:t>Racial Wealth Divide in South Bend report (</a:t>
            </a:r>
            <a:r>
              <a:rPr lang="en-US" sz="1400" dirty="0" smtClean="0">
                <a:latin typeface="Garamond" panose="02020404030301010803" pitchFamily="18" charset="0"/>
                <a:hlinkClick r:id="rId6"/>
              </a:rPr>
              <a:t>https</a:t>
            </a:r>
            <a:r>
              <a:rPr lang="en-US" sz="1400" dirty="0">
                <a:latin typeface="Garamond" panose="02020404030301010803" pitchFamily="18" charset="0"/>
                <a:hlinkClick r:id="rId6"/>
              </a:rPr>
              <a:t>://</a:t>
            </a:r>
            <a:r>
              <a:rPr lang="en-US" sz="1400" dirty="0" smtClean="0">
                <a:latin typeface="Garamond" panose="02020404030301010803" pitchFamily="18" charset="0"/>
                <a:hlinkClick r:id="rId6"/>
              </a:rPr>
              <a:t>prosperitynow.org/sites/default/files/resources/Racial%20Wealth%20Divide%20in%20South%20Bend_ProsperityNow_Final_Rev.pdf</a:t>
            </a:r>
            <a:r>
              <a:rPr lang="en-US" sz="1400" dirty="0" smtClean="0">
                <a:latin typeface="Garamond" panose="02020404030301010803" pitchFamily="18" charset="0"/>
              </a:rPr>
              <a:t>)</a:t>
            </a:r>
          </a:p>
          <a:p>
            <a:pPr lvl="1">
              <a:lnSpc>
                <a:spcPct val="100000"/>
              </a:lnSpc>
              <a:spcBef>
                <a:spcPts val="0"/>
              </a:spcBef>
            </a:pPr>
            <a:endParaRPr lang="en-US" sz="1400" dirty="0">
              <a:latin typeface="Garamond" panose="02020404030301010803" pitchFamily="18" charset="0"/>
            </a:endParaRPr>
          </a:p>
          <a:p>
            <a:pPr lvl="1">
              <a:lnSpc>
                <a:spcPct val="100000"/>
              </a:lnSpc>
              <a:spcBef>
                <a:spcPts val="0"/>
              </a:spcBef>
            </a:pPr>
            <a:endParaRPr lang="en-US" sz="1400" dirty="0">
              <a:latin typeface="Garamond" panose="02020404030301010803" pitchFamily="18" charset="0"/>
            </a:endParaRPr>
          </a:p>
        </p:txBody>
      </p:sp>
    </p:spTree>
    <p:extLst>
      <p:ext uri="{BB962C8B-B14F-4D97-AF65-F5344CB8AC3E}">
        <p14:creationId xmlns:p14="http://schemas.microsoft.com/office/powerpoint/2010/main" val="3416620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077597">
            <a:off x="-12840" y="1469153"/>
            <a:ext cx="3069231" cy="800100"/>
          </a:xfrm>
        </p:spPr>
        <p:txBody>
          <a:bodyPr>
            <a:normAutofit/>
          </a:bodyPr>
          <a:lstStyle/>
          <a:p>
            <a:pPr algn="ctr"/>
            <a:r>
              <a:rPr lang="en-US" sz="4000" b="1" dirty="0">
                <a:solidFill>
                  <a:srgbClr val="D39F10"/>
                </a:solidFill>
                <a:latin typeface="Garamond" panose="02020404030301010803" pitchFamily="18" charset="0"/>
              </a:rPr>
              <a:t>Questions?</a:t>
            </a:r>
          </a:p>
        </p:txBody>
      </p:sp>
      <p:pic>
        <p:nvPicPr>
          <p:cNvPr id="1026" name="Picture 2" descr="C:\Users\alogan2\AppData\Local\Microsoft\Windows\Temporary Internet Files\Content.IE5\E92YUVXC\question-smileyface[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53603" y="1990858"/>
            <a:ext cx="1685925" cy="1428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383875">
            <a:off x="4745211" y="1485524"/>
            <a:ext cx="3200400" cy="707886"/>
          </a:xfrm>
          <a:prstGeom prst="rect">
            <a:avLst/>
          </a:prstGeom>
          <a:noFill/>
        </p:spPr>
        <p:txBody>
          <a:bodyPr wrap="square" rtlCol="0">
            <a:spAutoFit/>
          </a:bodyPr>
          <a:lstStyle/>
          <a:p>
            <a:pPr algn="ctr"/>
            <a:r>
              <a:rPr lang="en-US" sz="4000" b="1" dirty="0">
                <a:solidFill>
                  <a:srgbClr val="D39F10"/>
                </a:solidFill>
                <a:latin typeface="Garamond" panose="02020404030301010803" pitchFamily="18" charset="0"/>
              </a:rPr>
              <a:t>Comments?</a:t>
            </a:r>
          </a:p>
        </p:txBody>
      </p:sp>
      <p:sp>
        <p:nvSpPr>
          <p:cNvPr id="5" name="TextBox 4"/>
          <p:cNvSpPr txBox="1"/>
          <p:nvPr/>
        </p:nvSpPr>
        <p:spPr>
          <a:xfrm>
            <a:off x="1521775" y="3873028"/>
            <a:ext cx="5638800" cy="707886"/>
          </a:xfrm>
          <a:prstGeom prst="rect">
            <a:avLst/>
          </a:prstGeom>
          <a:noFill/>
        </p:spPr>
        <p:txBody>
          <a:bodyPr wrap="square" rtlCol="0">
            <a:spAutoFit/>
          </a:bodyPr>
          <a:lstStyle/>
          <a:p>
            <a:pPr algn="ctr"/>
            <a:r>
              <a:rPr lang="en-US" sz="4000" b="1" dirty="0">
                <a:solidFill>
                  <a:srgbClr val="D39F10"/>
                </a:solidFill>
                <a:latin typeface="Garamond" panose="02020404030301010803" pitchFamily="18" charset="0"/>
              </a:rPr>
              <a:t>Final Thoughts?</a:t>
            </a:r>
          </a:p>
        </p:txBody>
      </p:sp>
    </p:spTree>
    <p:extLst>
      <p:ext uri="{BB962C8B-B14F-4D97-AF65-F5344CB8AC3E}">
        <p14:creationId xmlns:p14="http://schemas.microsoft.com/office/powerpoint/2010/main" val="4119407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21"/>
          <p:cNvSpPr txBox="1">
            <a:spLocks noGrp="1"/>
          </p:cNvSpPr>
          <p:nvPr>
            <p:ph type="body" idx="2"/>
          </p:nvPr>
        </p:nvSpPr>
        <p:spPr>
          <a:xfrm>
            <a:off x="4764311" y="689892"/>
            <a:ext cx="3837000" cy="3695100"/>
          </a:xfrm>
          <a:prstGeom prst="rect">
            <a:avLst/>
          </a:prstGeom>
        </p:spPr>
        <p:txBody>
          <a:bodyPr spcFirstLastPara="1" wrap="square" lIns="91425" tIns="91425" rIns="91425" bIns="91425" anchor="ctr" anchorCtr="0">
            <a:noAutofit/>
          </a:bodyPr>
          <a:lstStyle/>
          <a:p>
            <a:pPr marL="0" lvl="0" indent="0">
              <a:spcAft>
                <a:spcPts val="1600"/>
              </a:spcAft>
              <a:buNone/>
            </a:pPr>
            <a:r>
              <a:rPr lang="en-US" b="1" dirty="0">
                <a:solidFill>
                  <a:schemeClr val="accent1"/>
                </a:solidFill>
                <a:latin typeface="Garamond" panose="02020404030301010803" pitchFamily="18" charset="0"/>
              </a:rPr>
              <a:t>Angela R. Logan, Ph.D.</a:t>
            </a:r>
            <a:br>
              <a:rPr lang="en-US" b="1" dirty="0">
                <a:solidFill>
                  <a:schemeClr val="accent1"/>
                </a:solidFill>
                <a:latin typeface="Garamond" panose="02020404030301010803" pitchFamily="18" charset="0"/>
              </a:rPr>
            </a:br>
            <a:r>
              <a:rPr lang="en-US" dirty="0">
                <a:solidFill>
                  <a:schemeClr val="bg1"/>
                </a:solidFill>
                <a:latin typeface="Garamond" panose="02020404030301010803" pitchFamily="18" charset="0"/>
              </a:rPr>
              <a:t>Associate Teaching Professor and the St. Andre Bessette Academic Director of the Master of Nonprofit Administration</a:t>
            </a:r>
            <a:br>
              <a:rPr lang="en-US" dirty="0">
                <a:solidFill>
                  <a:schemeClr val="bg1"/>
                </a:solidFill>
                <a:latin typeface="Garamond" panose="02020404030301010803" pitchFamily="18" charset="0"/>
              </a:rPr>
            </a:br>
            <a:r>
              <a:rPr lang="en-US" dirty="0">
                <a:solidFill>
                  <a:schemeClr val="bg1"/>
                </a:solidFill>
                <a:latin typeface="Garamond" panose="02020404030301010803" pitchFamily="18" charset="0"/>
              </a:rPr>
              <a:t>The University of Notre Dame</a:t>
            </a:r>
            <a:br>
              <a:rPr lang="en-US" dirty="0">
                <a:solidFill>
                  <a:schemeClr val="bg1"/>
                </a:solidFill>
                <a:latin typeface="Garamond" panose="02020404030301010803" pitchFamily="18" charset="0"/>
              </a:rPr>
            </a:br>
            <a:r>
              <a:rPr lang="en-US" dirty="0">
                <a:solidFill>
                  <a:schemeClr val="bg1"/>
                </a:solidFill>
                <a:latin typeface="Garamond" panose="02020404030301010803" pitchFamily="18" charset="0"/>
              </a:rPr>
              <a:t>574-631-7793 (W)</a:t>
            </a:r>
            <a:br>
              <a:rPr lang="en-US" dirty="0">
                <a:solidFill>
                  <a:schemeClr val="bg1"/>
                </a:solidFill>
                <a:latin typeface="Garamond" panose="02020404030301010803" pitchFamily="18" charset="0"/>
              </a:rPr>
            </a:br>
            <a:r>
              <a:rPr lang="en-US" dirty="0">
                <a:solidFill>
                  <a:schemeClr val="bg1"/>
                </a:solidFill>
                <a:latin typeface="Garamond" panose="02020404030301010803" pitchFamily="18" charset="0"/>
              </a:rPr>
              <a:t>276-224-3843 (C</a:t>
            </a:r>
            <a:r>
              <a:rPr lang="en-US" dirty="0" smtClean="0">
                <a:solidFill>
                  <a:schemeClr val="bg1"/>
                </a:solidFill>
                <a:latin typeface="Garamond" panose="02020404030301010803" pitchFamily="18" charset="0"/>
              </a:rPr>
              <a:t>)</a:t>
            </a:r>
            <a:r>
              <a:rPr lang="en-US" dirty="0">
                <a:solidFill>
                  <a:schemeClr val="bg1"/>
                </a:solidFill>
                <a:latin typeface="Garamond" panose="02020404030301010803" pitchFamily="18" charset="0"/>
              </a:rPr>
              <a:t/>
            </a:r>
            <a:br>
              <a:rPr lang="en-US" dirty="0">
                <a:solidFill>
                  <a:schemeClr val="bg1"/>
                </a:solidFill>
                <a:latin typeface="Garamond" panose="02020404030301010803" pitchFamily="18" charset="0"/>
              </a:rPr>
            </a:br>
            <a:r>
              <a:rPr lang="en-US" dirty="0" smtClean="0">
                <a:solidFill>
                  <a:srgbClr val="D39F10"/>
                </a:solidFill>
                <a:latin typeface="Garamond" panose="02020404030301010803" pitchFamily="18" charset="0"/>
              </a:rPr>
              <a:t>alogan2@nd.edu</a:t>
            </a:r>
            <a:r>
              <a:rPr lang="en-US" dirty="0">
                <a:solidFill>
                  <a:schemeClr val="bg1"/>
                </a:solidFill>
                <a:latin typeface="Garamond" panose="02020404030301010803" pitchFamily="18" charset="0"/>
              </a:rPr>
              <a:t/>
            </a:r>
            <a:br>
              <a:rPr lang="en-US" dirty="0">
                <a:solidFill>
                  <a:schemeClr val="bg1"/>
                </a:solidFill>
                <a:latin typeface="Garamond" panose="02020404030301010803" pitchFamily="18" charset="0"/>
              </a:rPr>
            </a:br>
            <a:r>
              <a:rPr lang="en-US" dirty="0">
                <a:solidFill>
                  <a:schemeClr val="bg1"/>
                </a:solidFill>
                <a:latin typeface="Garamond" panose="02020404030301010803" pitchFamily="18" charset="0"/>
              </a:rPr>
              <a:t>Twitter: @AngelaRLogan</a:t>
            </a:r>
            <a:endParaRPr dirty="0">
              <a:solidFill>
                <a:schemeClr val="bg1"/>
              </a:solidFill>
            </a:endParaRPr>
          </a:p>
        </p:txBody>
      </p:sp>
      <p:pic>
        <p:nvPicPr>
          <p:cNvPr id="6" name="Picture 2" descr="http://cliparts.co/cliparts/rcj/Kpz/rcjKpzqK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1" y="216072"/>
            <a:ext cx="4508423" cy="2210091"/>
          </a:xfrm>
          <a:prstGeom prst="rect">
            <a:avLst/>
          </a:prstGeom>
          <a:solidFill>
            <a:schemeClr val="tx2"/>
          </a:solidFill>
          <a:extLst/>
        </p:spPr>
      </p:pic>
      <p:sp>
        <p:nvSpPr>
          <p:cNvPr id="2" name="TextBox 1"/>
          <p:cNvSpPr txBox="1"/>
          <p:nvPr/>
        </p:nvSpPr>
        <p:spPr>
          <a:xfrm>
            <a:off x="98277" y="3385069"/>
            <a:ext cx="4093435" cy="1323439"/>
          </a:xfrm>
          <a:prstGeom prst="rect">
            <a:avLst/>
          </a:prstGeom>
          <a:noFill/>
        </p:spPr>
        <p:txBody>
          <a:bodyPr wrap="square" rtlCol="0">
            <a:spAutoFit/>
          </a:bodyPr>
          <a:lstStyle/>
          <a:p>
            <a:r>
              <a:rPr lang="en-US" sz="1000" dirty="0" smtClean="0">
                <a:solidFill>
                  <a:srgbClr val="002060"/>
                </a:solidFill>
                <a:latin typeface="Garamond" panose="02020404030301010803" pitchFamily="18" charset="0"/>
              </a:rPr>
              <a:t>References:</a:t>
            </a:r>
          </a:p>
          <a:p>
            <a:r>
              <a:rPr lang="en-US" sz="1000" dirty="0" smtClean="0">
                <a:solidFill>
                  <a:srgbClr val="002060"/>
                </a:solidFill>
                <a:latin typeface="Garamond" panose="02020404030301010803" pitchFamily="18" charset="0"/>
              </a:rPr>
              <a:t>Culture Plus Consulting</a:t>
            </a:r>
          </a:p>
          <a:p>
            <a:r>
              <a:rPr lang="en-US" sz="1000" dirty="0" smtClean="0">
                <a:solidFill>
                  <a:srgbClr val="002060"/>
                </a:solidFill>
                <a:latin typeface="Garamond" panose="02020404030301010803" pitchFamily="18" charset="0"/>
              </a:rPr>
              <a:t>Adam Grant</a:t>
            </a:r>
          </a:p>
          <a:p>
            <a:r>
              <a:rPr lang="en-US" sz="1000" dirty="0" smtClean="0">
                <a:solidFill>
                  <a:srgbClr val="002060"/>
                </a:solidFill>
                <a:latin typeface="Garamond" panose="02020404030301010803" pitchFamily="18" charset="0"/>
              </a:rPr>
              <a:t>Enact Solutions</a:t>
            </a:r>
          </a:p>
          <a:p>
            <a:r>
              <a:rPr lang="en-US" sz="1000" dirty="0" smtClean="0">
                <a:solidFill>
                  <a:srgbClr val="002060"/>
                </a:solidFill>
                <a:latin typeface="Garamond" panose="02020404030301010803" pitchFamily="18" charset="0"/>
              </a:rPr>
              <a:t>The Institute of Leadership and Management</a:t>
            </a:r>
          </a:p>
          <a:p>
            <a:r>
              <a:rPr lang="en-US" sz="1000" dirty="0" err="1" smtClean="0">
                <a:solidFill>
                  <a:srgbClr val="002060"/>
                </a:solidFill>
                <a:latin typeface="Garamond" panose="02020404030301010803" pitchFamily="18" charset="0"/>
              </a:rPr>
              <a:t>KelloggInsight</a:t>
            </a:r>
            <a:endParaRPr lang="en-US" sz="1000" dirty="0" smtClean="0">
              <a:solidFill>
                <a:srgbClr val="002060"/>
              </a:solidFill>
              <a:latin typeface="Garamond" panose="02020404030301010803" pitchFamily="18" charset="0"/>
            </a:endParaRPr>
          </a:p>
          <a:p>
            <a:r>
              <a:rPr lang="en-US" sz="1000" dirty="0" smtClean="0">
                <a:solidFill>
                  <a:srgbClr val="002060"/>
                </a:solidFill>
                <a:latin typeface="Garamond" panose="02020404030301010803" pitchFamily="18" charset="0"/>
              </a:rPr>
              <a:t>Forbes</a:t>
            </a:r>
          </a:p>
          <a:p>
            <a:r>
              <a:rPr lang="en-US" sz="1000" dirty="0" err="1" smtClean="0">
                <a:solidFill>
                  <a:srgbClr val="002060"/>
                </a:solidFill>
                <a:latin typeface="Garamond" panose="02020404030301010803" pitchFamily="18" charset="0"/>
              </a:rPr>
              <a:t>Torben</a:t>
            </a:r>
            <a:r>
              <a:rPr lang="en-US" sz="1000" dirty="0" smtClean="0">
                <a:solidFill>
                  <a:srgbClr val="002060"/>
                </a:solidFill>
                <a:latin typeface="Garamond" panose="02020404030301010803" pitchFamily="18" charset="0"/>
              </a:rPr>
              <a:t> Rick</a:t>
            </a:r>
            <a:endParaRPr lang="en-US" sz="1000" dirty="0">
              <a:solidFill>
                <a:srgbClr val="002060"/>
              </a:solidFill>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aramond" panose="02020404030301010803" pitchFamily="18" charset="0"/>
              </a:rPr>
              <a:t>Ground Rules</a:t>
            </a:r>
            <a:endParaRPr lang="en-US" dirty="0">
              <a:latin typeface="Garamond" panose="02020404030301010803" pitchFamily="18" charset="0"/>
            </a:endParaRPr>
          </a:p>
        </p:txBody>
      </p:sp>
      <p:sp>
        <p:nvSpPr>
          <p:cNvPr id="3" name="Text Placeholder 2"/>
          <p:cNvSpPr>
            <a:spLocks noGrp="1"/>
          </p:cNvSpPr>
          <p:nvPr>
            <p:ph type="body" idx="1"/>
          </p:nvPr>
        </p:nvSpPr>
        <p:spPr/>
        <p:txBody>
          <a:bodyPr/>
          <a:lstStyle/>
          <a:p>
            <a:pPr lvl="0"/>
            <a:r>
              <a:rPr lang="en-US" sz="2400" dirty="0">
                <a:latin typeface="Garamond" panose="02020404030301010803" pitchFamily="18" charset="0"/>
              </a:rPr>
              <a:t>Confidentiality</a:t>
            </a:r>
          </a:p>
          <a:p>
            <a:pPr lvl="0"/>
            <a:r>
              <a:rPr lang="en-US" sz="2400" dirty="0">
                <a:latin typeface="Garamond" panose="02020404030301010803" pitchFamily="18" charset="0"/>
              </a:rPr>
              <a:t>Amnesty</a:t>
            </a:r>
          </a:p>
          <a:p>
            <a:pPr lvl="0"/>
            <a:r>
              <a:rPr lang="en-US" sz="2400" dirty="0">
                <a:latin typeface="Garamond" panose="02020404030301010803" pitchFamily="18" charset="0"/>
              </a:rPr>
              <a:t>Participate, Don’t Dominate</a:t>
            </a:r>
          </a:p>
          <a:p>
            <a:pPr lvl="0"/>
            <a:r>
              <a:rPr lang="en-US" sz="2400" dirty="0">
                <a:latin typeface="Garamond" panose="02020404030301010803" pitchFamily="18" charset="0"/>
              </a:rPr>
              <a:t>Value one another’s experiences</a:t>
            </a:r>
          </a:p>
          <a:p>
            <a:pPr lvl="0"/>
            <a:r>
              <a:rPr lang="en-US" sz="2400" dirty="0">
                <a:latin typeface="Garamond" panose="02020404030301010803" pitchFamily="18" charset="0"/>
              </a:rPr>
              <a:t>Own and embrace your own </a:t>
            </a:r>
            <a:r>
              <a:rPr lang="en-US" sz="2400" dirty="0" smtClean="0">
                <a:latin typeface="Garamond" panose="02020404030301010803" pitchFamily="18" charset="0"/>
              </a:rPr>
              <a:t>feelings</a:t>
            </a:r>
            <a:endParaRPr lang="en-US" sz="2400" dirty="0">
              <a:latin typeface="Garamond" panose="02020404030301010803" pitchFamily="18" charset="0"/>
            </a:endParaRPr>
          </a:p>
        </p:txBody>
      </p:sp>
      <p:sp>
        <p:nvSpPr>
          <p:cNvPr id="4" name="Text Placeholder 3"/>
          <p:cNvSpPr>
            <a:spLocks noGrp="1"/>
          </p:cNvSpPr>
          <p:nvPr>
            <p:ph type="body" idx="2"/>
          </p:nvPr>
        </p:nvSpPr>
        <p:spPr/>
        <p:txBody>
          <a:bodyPr/>
          <a:lstStyle/>
          <a:p>
            <a:pPr lvl="0"/>
            <a:r>
              <a:rPr lang="en-US" sz="2400" dirty="0">
                <a:latin typeface="Garamond" panose="02020404030301010803" pitchFamily="18" charset="0"/>
              </a:rPr>
              <a:t>Respect</a:t>
            </a:r>
          </a:p>
          <a:p>
            <a:pPr lvl="0"/>
            <a:r>
              <a:rPr lang="en-US" sz="2400" dirty="0" smtClean="0">
                <a:latin typeface="Garamond" panose="02020404030301010803" pitchFamily="18" charset="0"/>
              </a:rPr>
              <a:t>Listen to understand</a:t>
            </a:r>
            <a:endParaRPr lang="en-US" sz="2400" dirty="0">
              <a:latin typeface="Garamond" panose="02020404030301010803" pitchFamily="18" charset="0"/>
            </a:endParaRPr>
          </a:p>
          <a:p>
            <a:pPr lvl="0"/>
            <a:r>
              <a:rPr lang="en-US" sz="2400" dirty="0">
                <a:latin typeface="Garamond" panose="02020404030301010803" pitchFamily="18" charset="0"/>
              </a:rPr>
              <a:t>Empathy</a:t>
            </a:r>
          </a:p>
          <a:p>
            <a:pPr lvl="0"/>
            <a:r>
              <a:rPr lang="en-US" sz="2400" dirty="0">
                <a:latin typeface="Garamond" panose="02020404030301010803" pitchFamily="18" charset="0"/>
              </a:rPr>
              <a:t>Be open to changing your minds</a:t>
            </a:r>
          </a:p>
          <a:p>
            <a:pPr lvl="0"/>
            <a:r>
              <a:rPr lang="en-US" sz="2400" dirty="0">
                <a:latin typeface="Garamond" panose="02020404030301010803" pitchFamily="18" charset="0"/>
              </a:rPr>
              <a:t>Disagree without being disagreeable</a:t>
            </a:r>
          </a:p>
          <a:p>
            <a:pPr lvl="0"/>
            <a:r>
              <a:rPr lang="en-US" sz="2400" dirty="0">
                <a:latin typeface="Garamond" panose="02020404030301010803" pitchFamily="18" charset="0"/>
              </a:rPr>
              <a:t> “No Hitting, No Biting!”</a:t>
            </a:r>
          </a:p>
          <a:p>
            <a:pPr marL="139700" indent="0">
              <a:buNone/>
            </a:pPr>
            <a:endParaRPr lang="en-US" sz="2400" dirty="0">
              <a:latin typeface="Garamond" panose="02020404030301010803" pitchFamily="18" charset="0"/>
            </a:endParaRPr>
          </a:p>
        </p:txBody>
      </p:sp>
    </p:spTree>
    <p:extLst>
      <p:ext uri="{BB962C8B-B14F-4D97-AF65-F5344CB8AC3E}">
        <p14:creationId xmlns:p14="http://schemas.microsoft.com/office/powerpoint/2010/main" val="1502139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011" y="108284"/>
            <a:ext cx="8009021" cy="4920916"/>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049" y="33086"/>
            <a:ext cx="6761489" cy="5143500"/>
          </a:xfrm>
          <a:prstGeom prst="rect">
            <a:avLst/>
          </a:prstGeom>
        </p:spPr>
      </p:pic>
      <p:sp>
        <p:nvSpPr>
          <p:cNvPr id="4" name="Rectangle 3"/>
          <p:cNvSpPr/>
          <p:nvPr/>
        </p:nvSpPr>
        <p:spPr>
          <a:xfrm>
            <a:off x="3733798" y="666295"/>
            <a:ext cx="4158973" cy="1200329"/>
          </a:xfrm>
          <a:prstGeom prst="rect">
            <a:avLst/>
          </a:prstGeom>
          <a:noFill/>
        </p:spPr>
        <p:txBody>
          <a:bodyPr wrap="square" lIns="91440" tIns="45720" rIns="91440" bIns="45720">
            <a:spAutoFit/>
          </a:bodyPr>
          <a:lstStyle/>
          <a:p>
            <a:pPr algn="ctr"/>
            <a:r>
              <a:rPr lang="en-US" sz="3600" b="0" cap="none" spc="0" dirty="0" smtClean="0">
                <a:ln w="0"/>
                <a:solidFill>
                  <a:schemeClr val="bg1"/>
                </a:solidFill>
                <a:effectLst>
                  <a:outerShdw blurRad="38100" dist="19050" dir="2700000" algn="tl" rotWithShape="0">
                    <a:schemeClr val="dk1">
                      <a:alpha val="40000"/>
                    </a:schemeClr>
                  </a:outerShdw>
                </a:effectLst>
                <a:latin typeface="Franklin Gothic Medium Cond" panose="020B0606030402020204" pitchFamily="34" charset="0"/>
              </a:rPr>
              <a:t>Students</a:t>
            </a:r>
          </a:p>
          <a:p>
            <a:pPr algn="ctr"/>
            <a:r>
              <a:rPr lang="en-US" sz="3600" dirty="0" smtClean="0">
                <a:ln w="0"/>
                <a:solidFill>
                  <a:schemeClr val="bg1"/>
                </a:solidFill>
                <a:effectLst>
                  <a:outerShdw blurRad="38100" dist="19050" dir="2700000" algn="tl" rotWithShape="0">
                    <a:schemeClr val="dk1">
                      <a:alpha val="40000"/>
                    </a:schemeClr>
                  </a:outerShdw>
                </a:effectLst>
                <a:latin typeface="Franklin Gothic Medium Cond" panose="020B0606030402020204" pitchFamily="34" charset="0"/>
              </a:rPr>
              <a:t>Colleagues</a:t>
            </a:r>
            <a:endParaRPr lang="en-US" sz="3600" b="0" cap="none" spc="0" dirty="0">
              <a:ln w="0"/>
              <a:solidFill>
                <a:schemeClr val="bg1"/>
              </a:solidFill>
              <a:effectLst>
                <a:outerShdw blurRad="38100" dist="19050" dir="2700000" algn="tl" rotWithShape="0">
                  <a:schemeClr val="dk1">
                    <a:alpha val="40000"/>
                  </a:schemeClr>
                </a:outerShdw>
              </a:effectLst>
              <a:latin typeface="Franklin Gothic Medium Cond" panose="020B0606030402020204" pitchFamily="34" charset="0"/>
            </a:endParaRPr>
          </a:p>
        </p:txBody>
      </p:sp>
    </p:spTree>
    <p:extLst>
      <p:ext uri="{BB962C8B-B14F-4D97-AF65-F5344CB8AC3E}">
        <p14:creationId xmlns:p14="http://schemas.microsoft.com/office/powerpoint/2010/main" val="590274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13821" y="198452"/>
            <a:ext cx="8636000" cy="4635500"/>
          </a:xfrm>
          <a:prstGeom prst="rect">
            <a:avLst/>
          </a:prstGeom>
        </p:spPr>
      </p:pic>
    </p:spTree>
    <p:extLst>
      <p:ext uri="{BB962C8B-B14F-4D97-AF65-F5344CB8AC3E}">
        <p14:creationId xmlns:p14="http://schemas.microsoft.com/office/powerpoint/2010/main" val="915905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What is Unconscious Bias?</a:t>
            </a:r>
            <a:endParaRPr lang="en-US" dirty="0">
              <a:latin typeface="Garamond" panose="02020404030301010803" pitchFamily="18" charset="0"/>
            </a:endParaRPr>
          </a:p>
        </p:txBody>
      </p:sp>
      <p:sp>
        <p:nvSpPr>
          <p:cNvPr id="3" name="Text Placeholder 2"/>
          <p:cNvSpPr>
            <a:spLocks noGrp="1"/>
          </p:cNvSpPr>
          <p:nvPr>
            <p:ph type="body" idx="1"/>
          </p:nvPr>
        </p:nvSpPr>
        <p:spPr/>
        <p:txBody>
          <a:bodyPr/>
          <a:lstStyle/>
          <a:p>
            <a:r>
              <a:rPr lang="en-US" dirty="0" smtClean="0">
                <a:latin typeface="Garamond" panose="02020404030301010803" pitchFamily="18" charset="0"/>
              </a:rPr>
              <a:t>Unconscious </a:t>
            </a:r>
            <a:r>
              <a:rPr lang="en-US" dirty="0">
                <a:latin typeface="Garamond" panose="02020404030301010803" pitchFamily="18" charset="0"/>
              </a:rPr>
              <a:t>bias is a result of our limited cognitive capacity. The brain’s automatic, unconscious sifting and sorting of visual, verbal and </a:t>
            </a:r>
            <a:r>
              <a:rPr lang="en-US" dirty="0" smtClean="0">
                <a:latin typeface="Garamond" panose="02020404030301010803" pitchFamily="18" charset="0"/>
              </a:rPr>
              <a:t>behavioral </a:t>
            </a:r>
            <a:r>
              <a:rPr lang="en-US" dirty="0">
                <a:latin typeface="Garamond" panose="02020404030301010803" pitchFamily="18" charset="0"/>
              </a:rPr>
              <a:t>cues to determine whether people are friendly or not means that we all develop unintentional people preferences.</a:t>
            </a:r>
          </a:p>
          <a:p>
            <a:r>
              <a:rPr lang="en-US" dirty="0">
                <a:latin typeface="Garamond" panose="02020404030301010803" pitchFamily="18" charset="0"/>
              </a:rPr>
              <a:t>Over time, our brains associate things. They form neural pathways, which become stronger every time these associations are </a:t>
            </a:r>
            <a:r>
              <a:rPr lang="en-US" dirty="0" smtClean="0">
                <a:latin typeface="Garamond" panose="02020404030301010803" pitchFamily="18" charset="0"/>
              </a:rPr>
              <a:t>recognized </a:t>
            </a:r>
            <a:r>
              <a:rPr lang="en-US" dirty="0">
                <a:latin typeface="Garamond" panose="02020404030301010803" pitchFamily="18" charset="0"/>
              </a:rPr>
              <a:t>and unconsciously affirmed. </a:t>
            </a:r>
          </a:p>
          <a:p>
            <a:endParaRPr lang="en-US" dirty="0">
              <a:latin typeface="Garamond" panose="02020404030301010803" pitchFamily="18" charset="0"/>
            </a:endParaRPr>
          </a:p>
        </p:txBody>
      </p:sp>
    </p:spTree>
    <p:extLst>
      <p:ext uri="{BB962C8B-B14F-4D97-AF65-F5344CB8AC3E}">
        <p14:creationId xmlns:p14="http://schemas.microsoft.com/office/powerpoint/2010/main" val="2312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71" y="248472"/>
            <a:ext cx="8520600" cy="572700"/>
          </a:xfrm>
        </p:spPr>
        <p:txBody>
          <a:bodyPr/>
          <a:lstStyle/>
          <a:p>
            <a:r>
              <a:rPr lang="en-US" dirty="0">
                <a:latin typeface="Garamond" panose="02020404030301010803" pitchFamily="18" charset="0"/>
              </a:rPr>
              <a:t>Where D</a:t>
            </a:r>
            <a:r>
              <a:rPr lang="en-US" dirty="0" smtClean="0">
                <a:latin typeface="Garamond" panose="02020404030301010803" pitchFamily="18" charset="0"/>
              </a:rPr>
              <a:t>o All Our Unconscious Associations and Unintentional People Preferences Come From</a:t>
            </a:r>
            <a:r>
              <a:rPr lang="en-US" dirty="0">
                <a:latin typeface="Garamond" panose="02020404030301010803" pitchFamily="18" charset="0"/>
              </a:rPr>
              <a:t>?</a:t>
            </a:r>
          </a:p>
        </p:txBody>
      </p:sp>
      <p:sp>
        <p:nvSpPr>
          <p:cNvPr id="3" name="Text Placeholder 2"/>
          <p:cNvSpPr>
            <a:spLocks noGrp="1"/>
          </p:cNvSpPr>
          <p:nvPr>
            <p:ph type="body" idx="1"/>
          </p:nvPr>
        </p:nvSpPr>
        <p:spPr/>
        <p:txBody>
          <a:bodyPr/>
          <a:lstStyle/>
          <a:p>
            <a:pPr lvl="1"/>
            <a:r>
              <a:rPr lang="en-US" sz="2800" dirty="0" smtClean="0">
                <a:latin typeface="Garamond" panose="02020404030301010803" pitchFamily="18" charset="0"/>
              </a:rPr>
              <a:t>Media exposure</a:t>
            </a:r>
          </a:p>
          <a:p>
            <a:pPr lvl="1"/>
            <a:r>
              <a:rPr lang="en-US" sz="2800" dirty="0" smtClean="0">
                <a:latin typeface="Garamond" panose="02020404030301010803" pitchFamily="18" charset="0"/>
              </a:rPr>
              <a:t>Family</a:t>
            </a:r>
          </a:p>
          <a:p>
            <a:pPr lvl="1"/>
            <a:r>
              <a:rPr lang="en-US" sz="2800" dirty="0" smtClean="0">
                <a:latin typeface="Garamond" panose="02020404030301010803" pitchFamily="18" charset="0"/>
              </a:rPr>
              <a:t>School</a:t>
            </a:r>
          </a:p>
        </p:txBody>
      </p:sp>
      <p:sp>
        <p:nvSpPr>
          <p:cNvPr id="4" name="Text Placeholder 3"/>
          <p:cNvSpPr>
            <a:spLocks noGrp="1"/>
          </p:cNvSpPr>
          <p:nvPr>
            <p:ph type="body" idx="2"/>
          </p:nvPr>
        </p:nvSpPr>
        <p:spPr/>
        <p:txBody>
          <a:bodyPr/>
          <a:lstStyle/>
          <a:p>
            <a:pPr lvl="1"/>
            <a:r>
              <a:rPr lang="en-US" sz="2800" dirty="0">
                <a:latin typeface="Garamond" panose="02020404030301010803" pitchFamily="18" charset="0"/>
              </a:rPr>
              <a:t>Friends</a:t>
            </a:r>
          </a:p>
          <a:p>
            <a:pPr lvl="1"/>
            <a:r>
              <a:rPr lang="en-US" sz="2800" dirty="0">
                <a:latin typeface="Garamond" panose="02020404030301010803" pitchFamily="18" charset="0"/>
              </a:rPr>
              <a:t>Experiences</a:t>
            </a:r>
          </a:p>
          <a:p>
            <a:pPr lvl="1"/>
            <a:r>
              <a:rPr lang="en-US" sz="2800" dirty="0">
                <a:latin typeface="Garamond" panose="02020404030301010803" pitchFamily="18" charset="0"/>
              </a:rPr>
              <a:t>Work </a:t>
            </a:r>
            <a:r>
              <a:rPr lang="en-US" sz="2800" dirty="0" smtClean="0">
                <a:latin typeface="Garamond" panose="02020404030301010803" pitchFamily="18" charset="0"/>
              </a:rPr>
              <a:t>culture</a:t>
            </a:r>
            <a:endParaRPr lang="en-US" sz="2800" dirty="0">
              <a:latin typeface="Garamond" panose="02020404030301010803" pitchFamily="18" charset="0"/>
            </a:endParaRPr>
          </a:p>
        </p:txBody>
      </p:sp>
    </p:spTree>
    <p:extLst>
      <p:ext uri="{BB962C8B-B14F-4D97-AF65-F5344CB8AC3E}">
        <p14:creationId xmlns:p14="http://schemas.microsoft.com/office/powerpoint/2010/main" val="435888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aramond" panose="02020404030301010803" pitchFamily="18" charset="0"/>
              </a:rPr>
              <a:t>Examples of Unconscious Bias</a:t>
            </a:r>
            <a:endParaRPr lang="en-US" dirty="0">
              <a:latin typeface="Garamond" panose="02020404030301010803" pitchFamily="18" charset="0"/>
            </a:endParaRPr>
          </a:p>
        </p:txBody>
      </p:sp>
      <p:sp>
        <p:nvSpPr>
          <p:cNvPr id="3" name="Text Placeholder 2"/>
          <p:cNvSpPr>
            <a:spLocks noGrp="1"/>
          </p:cNvSpPr>
          <p:nvPr>
            <p:ph type="body" idx="1"/>
          </p:nvPr>
        </p:nvSpPr>
        <p:spPr/>
        <p:txBody>
          <a:bodyPr/>
          <a:lstStyle/>
          <a:p>
            <a:r>
              <a:rPr lang="en-US" dirty="0" smtClean="0">
                <a:latin typeface="Garamond" panose="02020404030301010803" pitchFamily="18" charset="0"/>
              </a:rPr>
              <a:t>“</a:t>
            </a:r>
            <a:r>
              <a:rPr lang="en-US" dirty="0">
                <a:latin typeface="Garamond" panose="02020404030301010803" pitchFamily="18" charset="0"/>
              </a:rPr>
              <a:t>A father and son were involved in a car accident in which the father was killed and the son was seriously injured. The father was pronounced dead at the scene of the accident and his body was taken to a local morgue. The son was taken by ambulance to a nearby hospital and was immediately wheeled into an emergency operating room. A surgeon was called. Upon arrival and seeing the patient, the attending surgeon exclaimed “Oh my God, it’s my son!’ Can you explain this</a:t>
            </a:r>
            <a:r>
              <a:rPr lang="en-US" dirty="0" smtClean="0">
                <a:latin typeface="Garamond" panose="02020404030301010803" pitchFamily="18" charset="0"/>
              </a:rPr>
              <a:t>?”</a:t>
            </a:r>
          </a:p>
          <a:p>
            <a:pPr marL="139700" indent="0" algn="r">
              <a:buNone/>
            </a:pPr>
            <a:r>
              <a:rPr lang="en-US" dirty="0" smtClean="0">
                <a:latin typeface="Garamond" panose="02020404030301010803" pitchFamily="18" charset="0"/>
              </a:rPr>
              <a:t>- </a:t>
            </a:r>
            <a:r>
              <a:rPr lang="en-US" dirty="0" err="1" smtClean="0">
                <a:latin typeface="Garamond" panose="02020404030301010803" pitchFamily="18" charset="0"/>
              </a:rPr>
              <a:t>Pendry</a:t>
            </a:r>
            <a:r>
              <a:rPr lang="en-US" dirty="0">
                <a:latin typeface="Garamond" panose="02020404030301010803" pitchFamily="18" charset="0"/>
              </a:rPr>
              <a:t>, Driscoll, &amp; Field (2007</a:t>
            </a:r>
            <a:r>
              <a:rPr lang="en-US" dirty="0" smtClean="0">
                <a:latin typeface="Garamond" panose="02020404030301010803" pitchFamily="18" charset="0"/>
              </a:rPr>
              <a:t>)</a:t>
            </a:r>
            <a:endParaRPr lang="en-US" dirty="0">
              <a:latin typeface="Garamond" panose="02020404030301010803" pitchFamily="18" charset="0"/>
            </a:endParaRPr>
          </a:p>
          <a:p>
            <a:endParaRPr lang="en-US" dirty="0">
              <a:latin typeface="Garamond" panose="02020404030301010803" pitchFamily="18" charset="0"/>
            </a:endParaRPr>
          </a:p>
        </p:txBody>
      </p:sp>
      <p:sp>
        <p:nvSpPr>
          <p:cNvPr id="4" name="Text Placeholder 3"/>
          <p:cNvSpPr>
            <a:spLocks noGrp="1"/>
          </p:cNvSpPr>
          <p:nvPr>
            <p:ph type="body" idx="2"/>
          </p:nvPr>
        </p:nvSpPr>
        <p:spPr>
          <a:xfrm>
            <a:off x="4384275" y="1152475"/>
            <a:ext cx="4448025" cy="3416400"/>
          </a:xfrm>
        </p:spPr>
        <p:txBody>
          <a:bodyPr/>
          <a:lstStyle/>
          <a:p>
            <a:r>
              <a:rPr lang="en-US" sz="2400" dirty="0" smtClean="0">
                <a:latin typeface="Garamond" panose="02020404030301010803" pitchFamily="18" charset="0"/>
              </a:rPr>
              <a:t> TTUN</a:t>
            </a:r>
          </a:p>
          <a:p>
            <a:r>
              <a:rPr lang="en-US" sz="2400" dirty="0" smtClean="0">
                <a:latin typeface="Garamond" panose="02020404030301010803" pitchFamily="18" charset="0"/>
              </a:rPr>
              <a:t>Leaving Campus</a:t>
            </a:r>
          </a:p>
          <a:p>
            <a:r>
              <a:rPr lang="en-US" sz="2400" dirty="0" smtClean="0">
                <a:latin typeface="Garamond" panose="02020404030301010803" pitchFamily="18" charset="0"/>
              </a:rPr>
              <a:t>“That’s My Notre Dame” story</a:t>
            </a:r>
          </a:p>
          <a:p>
            <a:r>
              <a:rPr lang="en-US" sz="2400" dirty="0">
                <a:latin typeface="Garamond" panose="02020404030301010803" pitchFamily="18" charset="0"/>
              </a:rPr>
              <a:t>IAT</a:t>
            </a:r>
          </a:p>
        </p:txBody>
      </p:sp>
    </p:spTree>
    <p:extLst>
      <p:ext uri="{BB962C8B-B14F-4D97-AF65-F5344CB8AC3E}">
        <p14:creationId xmlns:p14="http://schemas.microsoft.com/office/powerpoint/2010/main" val="2762856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8520600" cy="684038"/>
          </a:xfrm>
        </p:spPr>
        <p:txBody>
          <a:bodyPr/>
          <a:lstStyle/>
          <a:p>
            <a:r>
              <a:rPr lang="en-US" sz="1700" dirty="0" smtClean="0">
                <a:latin typeface="Garamond" panose="02020404030301010803" pitchFamily="18" charset="0"/>
              </a:rPr>
              <a:t>According to Organizational Psychologist Adam Grant, there are 20 Types of Cognitive Biases:</a:t>
            </a:r>
            <a:endParaRPr lang="en-US" sz="1700" dirty="0">
              <a:latin typeface="Garamond" panose="02020404030301010803" pitchFamily="18" charset="0"/>
            </a:endParaRPr>
          </a:p>
        </p:txBody>
      </p:sp>
      <p:pic>
        <p:nvPicPr>
          <p:cNvPr id="3" name="Picture 2"/>
          <p:cNvPicPr>
            <a:picLocks noChangeAspect="1"/>
          </p:cNvPicPr>
          <p:nvPr/>
        </p:nvPicPr>
        <p:blipFill>
          <a:blip r:embed="rId2"/>
          <a:stretch>
            <a:fillRect/>
          </a:stretch>
        </p:blipFill>
        <p:spPr>
          <a:xfrm>
            <a:off x="1825151" y="1129063"/>
            <a:ext cx="5391150" cy="3629025"/>
          </a:xfrm>
          <a:prstGeom prst="rect">
            <a:avLst/>
          </a:prstGeom>
        </p:spPr>
      </p:pic>
    </p:spTree>
    <p:extLst>
      <p:ext uri="{BB962C8B-B14F-4D97-AF65-F5344CB8AC3E}">
        <p14:creationId xmlns:p14="http://schemas.microsoft.com/office/powerpoint/2010/main" val="9938500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c57febf6-f236-4346-96c7-5caf289fb7f2"/>
</p:tagLst>
</file>

<file path=ppt/tags/tag2.xml><?xml version="1.0" encoding="utf-8"?>
<p:tagLst xmlns:a="http://schemas.openxmlformats.org/drawingml/2006/main" xmlns:r="http://schemas.openxmlformats.org/officeDocument/2006/relationships" xmlns:p="http://schemas.openxmlformats.org/presentationml/2006/main">
  <p:tag name="__PE_POLL_EMBED_ID" val="97dfd4cf-3cb1-4b8b-af49-0709a4c61764"/>
</p:tagLst>
</file>

<file path=ppt/theme/theme1.xml><?xml version="1.0" encoding="utf-8"?>
<a:theme xmlns:a="http://schemas.openxmlformats.org/drawingml/2006/main" name="Mendoza College of Busines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1656</Words>
  <Application>Microsoft Office PowerPoint</Application>
  <PresentationFormat>On-screen Show (16:9)</PresentationFormat>
  <Paragraphs>142</Paragraphs>
  <Slides>27</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Roboto Light</vt:lpstr>
      <vt:lpstr>Gadugi</vt:lpstr>
      <vt:lpstr>Garamond</vt:lpstr>
      <vt:lpstr>Franklin Gothic Medium Cond</vt:lpstr>
      <vt:lpstr>Calibri</vt:lpstr>
      <vt:lpstr>Mendoza College of Business</vt:lpstr>
      <vt:lpstr>Recognizing and Overcoming Unconscious Bias</vt:lpstr>
      <vt:lpstr>Goals for Today</vt:lpstr>
      <vt:lpstr>Ground Rules</vt:lpstr>
      <vt:lpstr>PowerPoint Presentation</vt:lpstr>
      <vt:lpstr>PowerPoint Presentation</vt:lpstr>
      <vt:lpstr>What is Unconscious Bias?</vt:lpstr>
      <vt:lpstr>Where Do All Our Unconscious Associations and Unintentional People Preferences Come From?</vt:lpstr>
      <vt:lpstr>Examples of Unconscious Bias</vt:lpstr>
      <vt:lpstr>According to Organizational Psychologist Adam Grant, there are 20 Types of Cognitive Biases:</vt:lpstr>
      <vt:lpstr>PowerPoint Presentation</vt:lpstr>
      <vt:lpstr>PowerPoint Presentation</vt:lpstr>
      <vt:lpstr>What Can Trigger Our Unconscious Bias?</vt:lpstr>
      <vt:lpstr>Effects of Unconscious Bias</vt:lpstr>
      <vt:lpstr>Challenges with Unconscious Bias Training</vt:lpstr>
      <vt:lpstr>Challenges with Unconscious Bias Training: Kellogg Study</vt:lpstr>
      <vt:lpstr>Challenges with Unconscious Bias Training: Kellogg Study, cont.</vt:lpstr>
      <vt:lpstr>Challenges with Unconscious Bias Training: Kellogg Study, cont.</vt:lpstr>
      <vt:lpstr>“Third Times a Charm?”</vt:lpstr>
      <vt:lpstr>Implications</vt:lpstr>
      <vt:lpstr>What Are Ways to Avoid Unconscious Bias?</vt:lpstr>
      <vt:lpstr>PAUSE</vt:lpstr>
      <vt:lpstr>PowerPoint Presentation</vt:lpstr>
      <vt:lpstr>PowerPoint Presentation</vt:lpstr>
      <vt:lpstr>To Learn More….</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Logan</dc:creator>
  <cp:lastModifiedBy>Kara Palmer</cp:lastModifiedBy>
  <cp:revision>28</cp:revision>
  <dcterms:modified xsi:type="dcterms:W3CDTF">2020-09-25T11:55:02Z</dcterms:modified>
</cp:coreProperties>
</file>