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9" r:id="rId3"/>
    <p:sldId id="260" r:id="rId4"/>
    <p:sldId id="261" r:id="rId5"/>
    <p:sldId id="262" r:id="rId6"/>
    <p:sldId id="263" r:id="rId7"/>
    <p:sldId id="268" r:id="rId8"/>
    <p:sldId id="269" r:id="rId9"/>
    <p:sldId id="270" r:id="rId10"/>
    <p:sldId id="264" r:id="rId11"/>
    <p:sldId id="271" r:id="rId12"/>
    <p:sldId id="272" r:id="rId13"/>
    <p:sldId id="273" r:id="rId14"/>
    <p:sldId id="274" r:id="rId15"/>
    <p:sldId id="275" r:id="rId16"/>
    <p:sldId id="265" r:id="rId17"/>
    <p:sldId id="312" r:id="rId18"/>
    <p:sldId id="266" r:id="rId19"/>
    <p:sldId id="313" r:id="rId20"/>
    <p:sldId id="267" r:id="rId21"/>
    <p:sldId id="314" r:id="rId22"/>
    <p:sldId id="315" r:id="rId23"/>
    <p:sldId id="316" r:id="rId24"/>
    <p:sldId id="317" r:id="rId25"/>
    <p:sldId id="31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lake A. Shearer" initials="BAS" lastIdx="5" clrIdx="0">
    <p:extLst>
      <p:ext uri="{19B8F6BF-5375-455C-9EA6-DF929625EA0E}">
        <p15:presenceInfo xmlns:p15="http://schemas.microsoft.com/office/powerpoint/2012/main" userId="S::DER0002@tn.gov::b24aca0a-59c3-4ad4-977d-b87310e6224b" providerId="AD"/>
      </p:ext>
    </p:extLst>
  </p:cmAuthor>
  <p:cmAuthor id="2" name="Triniti Holden" initials="TH" lastIdx="2" clrIdx="1">
    <p:extLst>
      <p:ext uri="{19B8F6BF-5375-455C-9EA6-DF929625EA0E}">
        <p15:presenceInfo xmlns:p15="http://schemas.microsoft.com/office/powerpoint/2012/main" userId="S::DER7913@tn.gov::9c75658c-63c9-41b0-84ea-db785af9ba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FF"/>
    <a:srgbClr val="FF6600"/>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5" autoAdjust="0"/>
  </p:normalViewPr>
  <p:slideViewPr>
    <p:cSldViewPr>
      <p:cViewPr varScale="1">
        <p:scale>
          <a:sx n="59" d="100"/>
          <a:sy n="59" d="100"/>
        </p:scale>
        <p:origin x="70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7D5F9B-59C9-448F-A579-A397F52A00BF}"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962C7109-72A1-44DC-A849-1C0536BF52C2}">
      <dgm:prSet/>
      <dgm:spPr/>
      <dgm:t>
        <a:bodyPr/>
        <a:lstStyle/>
        <a:p>
          <a:r>
            <a:rPr lang="en-US" dirty="0"/>
            <a:t>Shelby Co. Pre-ETS Supervisor – Triniti Holden</a:t>
          </a:r>
        </a:p>
      </dgm:t>
    </dgm:pt>
    <dgm:pt modelId="{82D7887A-B85D-4731-94C3-45A4B00B1D64}" type="parTrans" cxnId="{14B682C7-4954-47C8-9E0E-B4F7E8E6506F}">
      <dgm:prSet/>
      <dgm:spPr/>
      <dgm:t>
        <a:bodyPr/>
        <a:lstStyle/>
        <a:p>
          <a:endParaRPr lang="en-US"/>
        </a:p>
      </dgm:t>
    </dgm:pt>
    <dgm:pt modelId="{DC8F3FEC-D642-4B95-86D9-2B80FCA769B9}" type="sibTrans" cxnId="{14B682C7-4954-47C8-9E0E-B4F7E8E6506F}">
      <dgm:prSet/>
      <dgm:spPr/>
      <dgm:t>
        <a:bodyPr/>
        <a:lstStyle/>
        <a:p>
          <a:endParaRPr lang="en-US"/>
        </a:p>
      </dgm:t>
    </dgm:pt>
    <dgm:pt modelId="{D107B9F2-8FBC-437D-B1EA-7A4D403B1968}">
      <dgm:prSet/>
      <dgm:spPr/>
      <dgm:t>
        <a:bodyPr/>
        <a:lstStyle/>
        <a:p>
          <a:r>
            <a:rPr lang="en-US" dirty="0"/>
            <a:t>West TN Pre-ETS Supervisor – Leeanne Pierce</a:t>
          </a:r>
        </a:p>
      </dgm:t>
    </dgm:pt>
    <dgm:pt modelId="{8179DFDF-F186-4AA9-9E1D-570FD127FE4C}" type="parTrans" cxnId="{EB9688AC-FF2B-4F4C-A724-FD4E142EFCFD}">
      <dgm:prSet/>
      <dgm:spPr/>
      <dgm:t>
        <a:bodyPr/>
        <a:lstStyle/>
        <a:p>
          <a:endParaRPr lang="en-US"/>
        </a:p>
      </dgm:t>
    </dgm:pt>
    <dgm:pt modelId="{1912CFE8-9168-41B7-93AD-722161060F3E}" type="sibTrans" cxnId="{EB9688AC-FF2B-4F4C-A724-FD4E142EFCFD}">
      <dgm:prSet/>
      <dgm:spPr/>
      <dgm:t>
        <a:bodyPr/>
        <a:lstStyle/>
        <a:p>
          <a:endParaRPr lang="en-US"/>
        </a:p>
      </dgm:t>
    </dgm:pt>
    <dgm:pt modelId="{93230666-A4BF-4AD9-9BBC-89E84F527E6F}">
      <dgm:prSet/>
      <dgm:spPr/>
      <dgm:t>
        <a:bodyPr/>
        <a:lstStyle/>
        <a:p>
          <a:r>
            <a:rPr lang="en-US" dirty="0"/>
            <a:t>Middle TN Pre-ETS Supervisor – Gregg Pennington</a:t>
          </a:r>
        </a:p>
      </dgm:t>
    </dgm:pt>
    <dgm:pt modelId="{EE6F1FFA-793B-4D8E-9BC2-B06F158184F2}" type="parTrans" cxnId="{CDC6A8B6-AA97-43EF-A9E1-A6C82FF0089A}">
      <dgm:prSet/>
      <dgm:spPr/>
      <dgm:t>
        <a:bodyPr/>
        <a:lstStyle/>
        <a:p>
          <a:endParaRPr lang="en-US"/>
        </a:p>
      </dgm:t>
    </dgm:pt>
    <dgm:pt modelId="{26507178-3585-4397-934C-94B3A2A7E54C}" type="sibTrans" cxnId="{CDC6A8B6-AA97-43EF-A9E1-A6C82FF0089A}">
      <dgm:prSet/>
      <dgm:spPr/>
      <dgm:t>
        <a:bodyPr/>
        <a:lstStyle/>
        <a:p>
          <a:endParaRPr lang="en-US"/>
        </a:p>
      </dgm:t>
    </dgm:pt>
    <dgm:pt modelId="{CB326457-EC9C-4199-AB3A-B2D284E90E71}">
      <dgm:prSet/>
      <dgm:spPr/>
      <dgm:t>
        <a:bodyPr/>
        <a:lstStyle/>
        <a:p>
          <a:r>
            <a:rPr lang="en-US" dirty="0"/>
            <a:t>East TN Pre-ETS Supervisor – Kim Matthews</a:t>
          </a:r>
        </a:p>
      </dgm:t>
    </dgm:pt>
    <dgm:pt modelId="{7EDCFA43-BCAD-47F7-9C55-2019B7533A70}" type="parTrans" cxnId="{F87985AF-2B6F-4F76-B4B4-2744AB4FA662}">
      <dgm:prSet/>
      <dgm:spPr/>
      <dgm:t>
        <a:bodyPr/>
        <a:lstStyle/>
        <a:p>
          <a:endParaRPr lang="en-US"/>
        </a:p>
      </dgm:t>
    </dgm:pt>
    <dgm:pt modelId="{CA75ED0B-3813-4C8F-B9A4-17ADC1BB77F8}" type="sibTrans" cxnId="{F87985AF-2B6F-4F76-B4B4-2744AB4FA662}">
      <dgm:prSet/>
      <dgm:spPr/>
      <dgm:t>
        <a:bodyPr/>
        <a:lstStyle/>
        <a:p>
          <a:endParaRPr lang="en-US"/>
        </a:p>
      </dgm:t>
    </dgm:pt>
    <dgm:pt modelId="{94078674-DCA9-4111-8AE5-18A96A941791}" type="pres">
      <dgm:prSet presAssocID="{3C7D5F9B-59C9-448F-A579-A397F52A00BF}" presName="Name0" presStyleCnt="0">
        <dgm:presLayoutVars>
          <dgm:dir/>
          <dgm:resizeHandles val="exact"/>
        </dgm:presLayoutVars>
      </dgm:prSet>
      <dgm:spPr/>
    </dgm:pt>
    <dgm:pt modelId="{762B28AA-74D5-4744-8A3C-3E067B5F8EE1}" type="pres">
      <dgm:prSet presAssocID="{3C7D5F9B-59C9-448F-A579-A397F52A00BF}" presName="arrow" presStyleLbl="bgShp" presStyleIdx="0" presStyleCnt="1"/>
      <dgm:spPr/>
    </dgm:pt>
    <dgm:pt modelId="{6E21E4CD-EBD2-4929-867F-9E88E915731D}" type="pres">
      <dgm:prSet presAssocID="{3C7D5F9B-59C9-448F-A579-A397F52A00BF}" presName="points" presStyleCnt="0"/>
      <dgm:spPr/>
    </dgm:pt>
    <dgm:pt modelId="{7B7BE59E-3C7E-4831-9352-69C8E70D84AE}" type="pres">
      <dgm:prSet presAssocID="{962C7109-72A1-44DC-A849-1C0536BF52C2}" presName="compositeA" presStyleCnt="0"/>
      <dgm:spPr/>
    </dgm:pt>
    <dgm:pt modelId="{193C3C08-1CAF-44C4-AFA1-A0FC6CFBDF3E}" type="pres">
      <dgm:prSet presAssocID="{962C7109-72A1-44DC-A849-1C0536BF52C2}" presName="textA" presStyleLbl="revTx" presStyleIdx="0" presStyleCnt="4">
        <dgm:presLayoutVars>
          <dgm:bulletEnabled val="1"/>
        </dgm:presLayoutVars>
      </dgm:prSet>
      <dgm:spPr/>
    </dgm:pt>
    <dgm:pt modelId="{3613A5F5-D03F-4943-AF28-1A18E995C503}" type="pres">
      <dgm:prSet presAssocID="{962C7109-72A1-44DC-A849-1C0536BF52C2}" presName="circleA" presStyleLbl="node1" presStyleIdx="0" presStyleCnt="4"/>
      <dgm:spPr/>
    </dgm:pt>
    <dgm:pt modelId="{5C28E2FE-DA1B-4CE8-B4CF-BD7AE5873016}" type="pres">
      <dgm:prSet presAssocID="{962C7109-72A1-44DC-A849-1C0536BF52C2}" presName="spaceA" presStyleCnt="0"/>
      <dgm:spPr/>
    </dgm:pt>
    <dgm:pt modelId="{95FDFC01-D63E-45CC-8B0F-B194EDC060F1}" type="pres">
      <dgm:prSet presAssocID="{DC8F3FEC-D642-4B95-86D9-2B80FCA769B9}" presName="space" presStyleCnt="0"/>
      <dgm:spPr/>
    </dgm:pt>
    <dgm:pt modelId="{3CA8AFA7-46F2-48F6-A156-3F9917D34AF8}" type="pres">
      <dgm:prSet presAssocID="{D107B9F2-8FBC-437D-B1EA-7A4D403B1968}" presName="compositeB" presStyleCnt="0"/>
      <dgm:spPr/>
    </dgm:pt>
    <dgm:pt modelId="{8C2B7F7B-129E-4A9F-AE7B-E4A12FE91B1C}" type="pres">
      <dgm:prSet presAssocID="{D107B9F2-8FBC-437D-B1EA-7A4D403B1968}" presName="textB" presStyleLbl="revTx" presStyleIdx="1" presStyleCnt="4">
        <dgm:presLayoutVars>
          <dgm:bulletEnabled val="1"/>
        </dgm:presLayoutVars>
      </dgm:prSet>
      <dgm:spPr/>
    </dgm:pt>
    <dgm:pt modelId="{2598BA65-2E0D-4B83-87F1-1175E01B1D00}" type="pres">
      <dgm:prSet presAssocID="{D107B9F2-8FBC-437D-B1EA-7A4D403B1968}" presName="circleB" presStyleLbl="node1" presStyleIdx="1" presStyleCnt="4"/>
      <dgm:spPr/>
    </dgm:pt>
    <dgm:pt modelId="{CF845E77-1467-4979-A74E-6B0AB50A79F9}" type="pres">
      <dgm:prSet presAssocID="{D107B9F2-8FBC-437D-B1EA-7A4D403B1968}" presName="spaceB" presStyleCnt="0"/>
      <dgm:spPr/>
    </dgm:pt>
    <dgm:pt modelId="{C5F8887A-3F83-4BAB-A1CB-520E98351845}" type="pres">
      <dgm:prSet presAssocID="{1912CFE8-9168-41B7-93AD-722161060F3E}" presName="space" presStyleCnt="0"/>
      <dgm:spPr/>
    </dgm:pt>
    <dgm:pt modelId="{0F25FEE6-CBAA-4474-B2FE-016836A4DE27}" type="pres">
      <dgm:prSet presAssocID="{93230666-A4BF-4AD9-9BBC-89E84F527E6F}" presName="compositeA" presStyleCnt="0"/>
      <dgm:spPr/>
    </dgm:pt>
    <dgm:pt modelId="{AF4399E6-A069-4E2B-8DDE-7CF23EF5D96B}" type="pres">
      <dgm:prSet presAssocID="{93230666-A4BF-4AD9-9BBC-89E84F527E6F}" presName="textA" presStyleLbl="revTx" presStyleIdx="2" presStyleCnt="4">
        <dgm:presLayoutVars>
          <dgm:bulletEnabled val="1"/>
        </dgm:presLayoutVars>
      </dgm:prSet>
      <dgm:spPr/>
    </dgm:pt>
    <dgm:pt modelId="{05E8F753-989C-461C-A600-F4628D4149DD}" type="pres">
      <dgm:prSet presAssocID="{93230666-A4BF-4AD9-9BBC-89E84F527E6F}" presName="circleA" presStyleLbl="node1" presStyleIdx="2" presStyleCnt="4"/>
      <dgm:spPr/>
    </dgm:pt>
    <dgm:pt modelId="{C9C5F24F-1982-4414-8619-F005E9BBD7BB}" type="pres">
      <dgm:prSet presAssocID="{93230666-A4BF-4AD9-9BBC-89E84F527E6F}" presName="spaceA" presStyleCnt="0"/>
      <dgm:spPr/>
    </dgm:pt>
    <dgm:pt modelId="{94EFB40A-C704-465B-88D2-21A8705C82F1}" type="pres">
      <dgm:prSet presAssocID="{26507178-3585-4397-934C-94B3A2A7E54C}" presName="space" presStyleCnt="0"/>
      <dgm:spPr/>
    </dgm:pt>
    <dgm:pt modelId="{0A8D65FD-1AD6-4DF1-9A14-792B2CF445C8}" type="pres">
      <dgm:prSet presAssocID="{CB326457-EC9C-4199-AB3A-B2D284E90E71}" presName="compositeB" presStyleCnt="0"/>
      <dgm:spPr/>
    </dgm:pt>
    <dgm:pt modelId="{207E129B-C2E2-42E4-BD7F-166F4CEBFD6C}" type="pres">
      <dgm:prSet presAssocID="{CB326457-EC9C-4199-AB3A-B2D284E90E71}" presName="textB" presStyleLbl="revTx" presStyleIdx="3" presStyleCnt="4">
        <dgm:presLayoutVars>
          <dgm:bulletEnabled val="1"/>
        </dgm:presLayoutVars>
      </dgm:prSet>
      <dgm:spPr/>
    </dgm:pt>
    <dgm:pt modelId="{6EC76000-9690-41F3-91EF-44146E1419C4}" type="pres">
      <dgm:prSet presAssocID="{CB326457-EC9C-4199-AB3A-B2D284E90E71}" presName="circleB" presStyleLbl="node1" presStyleIdx="3" presStyleCnt="4"/>
      <dgm:spPr/>
    </dgm:pt>
    <dgm:pt modelId="{72030EA1-0E91-42B9-9278-73AC70BDA7B4}" type="pres">
      <dgm:prSet presAssocID="{CB326457-EC9C-4199-AB3A-B2D284E90E71}" presName="spaceB" presStyleCnt="0"/>
      <dgm:spPr/>
    </dgm:pt>
  </dgm:ptLst>
  <dgm:cxnLst>
    <dgm:cxn modelId="{5F2E900A-48AD-44C1-B064-8ED964897314}" type="presOf" srcId="{3C7D5F9B-59C9-448F-A579-A397F52A00BF}" destId="{94078674-DCA9-4111-8AE5-18A96A941791}" srcOrd="0" destOrd="0" presId="urn:microsoft.com/office/officeart/2005/8/layout/hProcess11"/>
    <dgm:cxn modelId="{40B1829A-F798-4AF4-8D24-8B664869C50F}" type="presOf" srcId="{93230666-A4BF-4AD9-9BBC-89E84F527E6F}" destId="{AF4399E6-A069-4E2B-8DDE-7CF23EF5D96B}" srcOrd="0" destOrd="0" presId="urn:microsoft.com/office/officeart/2005/8/layout/hProcess11"/>
    <dgm:cxn modelId="{23A137A7-CEBC-44A9-8AC2-36D9F31CBAD9}" type="presOf" srcId="{962C7109-72A1-44DC-A849-1C0536BF52C2}" destId="{193C3C08-1CAF-44C4-AFA1-A0FC6CFBDF3E}" srcOrd="0" destOrd="0" presId="urn:microsoft.com/office/officeart/2005/8/layout/hProcess11"/>
    <dgm:cxn modelId="{F1F2C3AA-8C25-42F8-93B4-105693DAEFA9}" type="presOf" srcId="{CB326457-EC9C-4199-AB3A-B2D284E90E71}" destId="{207E129B-C2E2-42E4-BD7F-166F4CEBFD6C}" srcOrd="0" destOrd="0" presId="urn:microsoft.com/office/officeart/2005/8/layout/hProcess11"/>
    <dgm:cxn modelId="{EB9688AC-FF2B-4F4C-A724-FD4E142EFCFD}" srcId="{3C7D5F9B-59C9-448F-A579-A397F52A00BF}" destId="{D107B9F2-8FBC-437D-B1EA-7A4D403B1968}" srcOrd="1" destOrd="0" parTransId="{8179DFDF-F186-4AA9-9E1D-570FD127FE4C}" sibTransId="{1912CFE8-9168-41B7-93AD-722161060F3E}"/>
    <dgm:cxn modelId="{F87985AF-2B6F-4F76-B4B4-2744AB4FA662}" srcId="{3C7D5F9B-59C9-448F-A579-A397F52A00BF}" destId="{CB326457-EC9C-4199-AB3A-B2D284E90E71}" srcOrd="3" destOrd="0" parTransId="{7EDCFA43-BCAD-47F7-9C55-2019B7533A70}" sibTransId="{CA75ED0B-3813-4C8F-B9A4-17ADC1BB77F8}"/>
    <dgm:cxn modelId="{CDC6A8B6-AA97-43EF-A9E1-A6C82FF0089A}" srcId="{3C7D5F9B-59C9-448F-A579-A397F52A00BF}" destId="{93230666-A4BF-4AD9-9BBC-89E84F527E6F}" srcOrd="2" destOrd="0" parTransId="{EE6F1FFA-793B-4D8E-9BC2-B06F158184F2}" sibTransId="{26507178-3585-4397-934C-94B3A2A7E54C}"/>
    <dgm:cxn modelId="{14B682C7-4954-47C8-9E0E-B4F7E8E6506F}" srcId="{3C7D5F9B-59C9-448F-A579-A397F52A00BF}" destId="{962C7109-72A1-44DC-A849-1C0536BF52C2}" srcOrd="0" destOrd="0" parTransId="{82D7887A-B85D-4731-94C3-45A4B00B1D64}" sibTransId="{DC8F3FEC-D642-4B95-86D9-2B80FCA769B9}"/>
    <dgm:cxn modelId="{0EDF05E4-14DF-4E05-BEFF-E7C8FF2BA956}" type="presOf" srcId="{D107B9F2-8FBC-437D-B1EA-7A4D403B1968}" destId="{8C2B7F7B-129E-4A9F-AE7B-E4A12FE91B1C}" srcOrd="0" destOrd="0" presId="urn:microsoft.com/office/officeart/2005/8/layout/hProcess11"/>
    <dgm:cxn modelId="{5FE262BE-35DF-4099-A166-F3DF6DB76ADA}" type="presParOf" srcId="{94078674-DCA9-4111-8AE5-18A96A941791}" destId="{762B28AA-74D5-4744-8A3C-3E067B5F8EE1}" srcOrd="0" destOrd="0" presId="urn:microsoft.com/office/officeart/2005/8/layout/hProcess11"/>
    <dgm:cxn modelId="{C3B270ED-25C1-4E46-BC46-40FEC6C7CB2A}" type="presParOf" srcId="{94078674-DCA9-4111-8AE5-18A96A941791}" destId="{6E21E4CD-EBD2-4929-867F-9E88E915731D}" srcOrd="1" destOrd="0" presId="urn:microsoft.com/office/officeart/2005/8/layout/hProcess11"/>
    <dgm:cxn modelId="{A4678E93-0E04-444E-ACA6-5003DDF87333}" type="presParOf" srcId="{6E21E4CD-EBD2-4929-867F-9E88E915731D}" destId="{7B7BE59E-3C7E-4831-9352-69C8E70D84AE}" srcOrd="0" destOrd="0" presId="urn:microsoft.com/office/officeart/2005/8/layout/hProcess11"/>
    <dgm:cxn modelId="{30BE9C10-4069-4A80-94DC-F35C563650F2}" type="presParOf" srcId="{7B7BE59E-3C7E-4831-9352-69C8E70D84AE}" destId="{193C3C08-1CAF-44C4-AFA1-A0FC6CFBDF3E}" srcOrd="0" destOrd="0" presId="urn:microsoft.com/office/officeart/2005/8/layout/hProcess11"/>
    <dgm:cxn modelId="{FFD8041A-5D10-448C-BD80-08F299544F64}" type="presParOf" srcId="{7B7BE59E-3C7E-4831-9352-69C8E70D84AE}" destId="{3613A5F5-D03F-4943-AF28-1A18E995C503}" srcOrd="1" destOrd="0" presId="urn:microsoft.com/office/officeart/2005/8/layout/hProcess11"/>
    <dgm:cxn modelId="{A6879D6E-0A9C-4B95-94AB-9E2E11F41005}" type="presParOf" srcId="{7B7BE59E-3C7E-4831-9352-69C8E70D84AE}" destId="{5C28E2FE-DA1B-4CE8-B4CF-BD7AE5873016}" srcOrd="2" destOrd="0" presId="urn:microsoft.com/office/officeart/2005/8/layout/hProcess11"/>
    <dgm:cxn modelId="{390196A0-2327-4952-8AC6-AD6B18330213}" type="presParOf" srcId="{6E21E4CD-EBD2-4929-867F-9E88E915731D}" destId="{95FDFC01-D63E-45CC-8B0F-B194EDC060F1}" srcOrd="1" destOrd="0" presId="urn:microsoft.com/office/officeart/2005/8/layout/hProcess11"/>
    <dgm:cxn modelId="{C14ABDAC-5C6F-4B84-8D03-5CB471E51699}" type="presParOf" srcId="{6E21E4CD-EBD2-4929-867F-9E88E915731D}" destId="{3CA8AFA7-46F2-48F6-A156-3F9917D34AF8}" srcOrd="2" destOrd="0" presId="urn:microsoft.com/office/officeart/2005/8/layout/hProcess11"/>
    <dgm:cxn modelId="{642FA546-CC45-45CB-85A6-3FB07B24DA03}" type="presParOf" srcId="{3CA8AFA7-46F2-48F6-A156-3F9917D34AF8}" destId="{8C2B7F7B-129E-4A9F-AE7B-E4A12FE91B1C}" srcOrd="0" destOrd="0" presId="urn:microsoft.com/office/officeart/2005/8/layout/hProcess11"/>
    <dgm:cxn modelId="{2479D788-E77B-4D2A-8201-908CD4E795BB}" type="presParOf" srcId="{3CA8AFA7-46F2-48F6-A156-3F9917D34AF8}" destId="{2598BA65-2E0D-4B83-87F1-1175E01B1D00}" srcOrd="1" destOrd="0" presId="urn:microsoft.com/office/officeart/2005/8/layout/hProcess11"/>
    <dgm:cxn modelId="{53571B26-911A-4F21-8D94-A34ABCEFF4B7}" type="presParOf" srcId="{3CA8AFA7-46F2-48F6-A156-3F9917D34AF8}" destId="{CF845E77-1467-4979-A74E-6B0AB50A79F9}" srcOrd="2" destOrd="0" presId="urn:microsoft.com/office/officeart/2005/8/layout/hProcess11"/>
    <dgm:cxn modelId="{501DCF09-56B6-49B7-9B76-3BA392423B6C}" type="presParOf" srcId="{6E21E4CD-EBD2-4929-867F-9E88E915731D}" destId="{C5F8887A-3F83-4BAB-A1CB-520E98351845}" srcOrd="3" destOrd="0" presId="urn:microsoft.com/office/officeart/2005/8/layout/hProcess11"/>
    <dgm:cxn modelId="{4CC32060-D0A6-4274-85CB-7EC0AFCBA378}" type="presParOf" srcId="{6E21E4CD-EBD2-4929-867F-9E88E915731D}" destId="{0F25FEE6-CBAA-4474-B2FE-016836A4DE27}" srcOrd="4" destOrd="0" presId="urn:microsoft.com/office/officeart/2005/8/layout/hProcess11"/>
    <dgm:cxn modelId="{74CBCC0B-58C9-47FF-8589-7AD44866E85D}" type="presParOf" srcId="{0F25FEE6-CBAA-4474-B2FE-016836A4DE27}" destId="{AF4399E6-A069-4E2B-8DDE-7CF23EF5D96B}" srcOrd="0" destOrd="0" presId="urn:microsoft.com/office/officeart/2005/8/layout/hProcess11"/>
    <dgm:cxn modelId="{B211B0BC-8EC1-4999-9190-97F1B6C187BB}" type="presParOf" srcId="{0F25FEE6-CBAA-4474-B2FE-016836A4DE27}" destId="{05E8F753-989C-461C-A600-F4628D4149DD}" srcOrd="1" destOrd="0" presId="urn:microsoft.com/office/officeart/2005/8/layout/hProcess11"/>
    <dgm:cxn modelId="{F9E235D5-290C-4870-A161-23C5356B5538}" type="presParOf" srcId="{0F25FEE6-CBAA-4474-B2FE-016836A4DE27}" destId="{C9C5F24F-1982-4414-8619-F005E9BBD7BB}" srcOrd="2" destOrd="0" presId="urn:microsoft.com/office/officeart/2005/8/layout/hProcess11"/>
    <dgm:cxn modelId="{8FA149B5-7768-42B6-9E57-8E5D770E50CE}" type="presParOf" srcId="{6E21E4CD-EBD2-4929-867F-9E88E915731D}" destId="{94EFB40A-C704-465B-88D2-21A8705C82F1}" srcOrd="5" destOrd="0" presId="urn:microsoft.com/office/officeart/2005/8/layout/hProcess11"/>
    <dgm:cxn modelId="{A63DC948-CF25-497B-9778-16C0F48E3DB9}" type="presParOf" srcId="{6E21E4CD-EBD2-4929-867F-9E88E915731D}" destId="{0A8D65FD-1AD6-4DF1-9A14-792B2CF445C8}" srcOrd="6" destOrd="0" presId="urn:microsoft.com/office/officeart/2005/8/layout/hProcess11"/>
    <dgm:cxn modelId="{2691DB99-AF04-4DE8-B909-1923F4D26B2F}" type="presParOf" srcId="{0A8D65FD-1AD6-4DF1-9A14-792B2CF445C8}" destId="{207E129B-C2E2-42E4-BD7F-166F4CEBFD6C}" srcOrd="0" destOrd="0" presId="urn:microsoft.com/office/officeart/2005/8/layout/hProcess11"/>
    <dgm:cxn modelId="{41EDDBC3-69B7-4A44-89F4-0FD923A45657}" type="presParOf" srcId="{0A8D65FD-1AD6-4DF1-9A14-792B2CF445C8}" destId="{6EC76000-9690-41F3-91EF-44146E1419C4}" srcOrd="1" destOrd="0" presId="urn:microsoft.com/office/officeart/2005/8/layout/hProcess11"/>
    <dgm:cxn modelId="{84F7C5F5-3BA8-471C-BC73-A304DE496BB5}" type="presParOf" srcId="{0A8D65FD-1AD6-4DF1-9A14-792B2CF445C8}" destId="{72030EA1-0E91-42B9-9278-73AC70BDA7B4}"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2B28AA-74D5-4744-8A3C-3E067B5F8EE1}">
      <dsp:nvSpPr>
        <dsp:cNvPr id="0" name=""/>
        <dsp:cNvSpPr/>
      </dsp:nvSpPr>
      <dsp:spPr>
        <a:xfrm>
          <a:off x="0" y="1485900"/>
          <a:ext cx="8572500" cy="198120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3C3C08-1CAF-44C4-AFA1-A0FC6CFBDF3E}">
      <dsp:nvSpPr>
        <dsp:cNvPr id="0" name=""/>
        <dsp:cNvSpPr/>
      </dsp:nvSpPr>
      <dsp:spPr>
        <a:xfrm>
          <a:off x="3861" y="0"/>
          <a:ext cx="1857235" cy="198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marL="0" lvl="0" indent="0" algn="ctr" defTabSz="1022350">
            <a:lnSpc>
              <a:spcPct val="90000"/>
            </a:lnSpc>
            <a:spcBef>
              <a:spcPct val="0"/>
            </a:spcBef>
            <a:spcAft>
              <a:spcPct val="35000"/>
            </a:spcAft>
            <a:buNone/>
          </a:pPr>
          <a:r>
            <a:rPr lang="en-US" sz="2300" kern="1200" dirty="0"/>
            <a:t>Shelby Co. Pre-ETS Supervisor – Triniti Holden</a:t>
          </a:r>
        </a:p>
      </dsp:txBody>
      <dsp:txXfrm>
        <a:off x="3861" y="0"/>
        <a:ext cx="1857235" cy="1981200"/>
      </dsp:txXfrm>
    </dsp:sp>
    <dsp:sp modelId="{3613A5F5-D03F-4943-AF28-1A18E995C503}">
      <dsp:nvSpPr>
        <dsp:cNvPr id="0" name=""/>
        <dsp:cNvSpPr/>
      </dsp:nvSpPr>
      <dsp:spPr>
        <a:xfrm>
          <a:off x="684829" y="2228850"/>
          <a:ext cx="495300" cy="4953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2B7F7B-129E-4A9F-AE7B-E4A12FE91B1C}">
      <dsp:nvSpPr>
        <dsp:cNvPr id="0" name=""/>
        <dsp:cNvSpPr/>
      </dsp:nvSpPr>
      <dsp:spPr>
        <a:xfrm>
          <a:off x="1953958" y="2971800"/>
          <a:ext cx="1857235" cy="198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marL="0" lvl="0" indent="0" algn="ctr" defTabSz="1022350">
            <a:lnSpc>
              <a:spcPct val="90000"/>
            </a:lnSpc>
            <a:spcBef>
              <a:spcPct val="0"/>
            </a:spcBef>
            <a:spcAft>
              <a:spcPct val="35000"/>
            </a:spcAft>
            <a:buNone/>
          </a:pPr>
          <a:r>
            <a:rPr lang="en-US" sz="2300" kern="1200" dirty="0"/>
            <a:t>West TN Pre-ETS Supervisor – Leeanne Pierce</a:t>
          </a:r>
        </a:p>
      </dsp:txBody>
      <dsp:txXfrm>
        <a:off x="1953958" y="2971800"/>
        <a:ext cx="1857235" cy="1981200"/>
      </dsp:txXfrm>
    </dsp:sp>
    <dsp:sp modelId="{2598BA65-2E0D-4B83-87F1-1175E01B1D00}">
      <dsp:nvSpPr>
        <dsp:cNvPr id="0" name=""/>
        <dsp:cNvSpPr/>
      </dsp:nvSpPr>
      <dsp:spPr>
        <a:xfrm>
          <a:off x="2634926" y="2228850"/>
          <a:ext cx="495300" cy="4953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4399E6-A069-4E2B-8DDE-7CF23EF5D96B}">
      <dsp:nvSpPr>
        <dsp:cNvPr id="0" name=""/>
        <dsp:cNvSpPr/>
      </dsp:nvSpPr>
      <dsp:spPr>
        <a:xfrm>
          <a:off x="3904055" y="0"/>
          <a:ext cx="1857235" cy="198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marL="0" lvl="0" indent="0" algn="ctr" defTabSz="1022350">
            <a:lnSpc>
              <a:spcPct val="90000"/>
            </a:lnSpc>
            <a:spcBef>
              <a:spcPct val="0"/>
            </a:spcBef>
            <a:spcAft>
              <a:spcPct val="35000"/>
            </a:spcAft>
            <a:buNone/>
          </a:pPr>
          <a:r>
            <a:rPr lang="en-US" sz="2300" kern="1200" dirty="0"/>
            <a:t>Middle TN Pre-ETS Supervisor – Gregg Pennington</a:t>
          </a:r>
        </a:p>
      </dsp:txBody>
      <dsp:txXfrm>
        <a:off x="3904055" y="0"/>
        <a:ext cx="1857235" cy="1981200"/>
      </dsp:txXfrm>
    </dsp:sp>
    <dsp:sp modelId="{05E8F753-989C-461C-A600-F4628D4149DD}">
      <dsp:nvSpPr>
        <dsp:cNvPr id="0" name=""/>
        <dsp:cNvSpPr/>
      </dsp:nvSpPr>
      <dsp:spPr>
        <a:xfrm>
          <a:off x="4585023" y="2228850"/>
          <a:ext cx="495300" cy="4953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7E129B-C2E2-42E4-BD7F-166F4CEBFD6C}">
      <dsp:nvSpPr>
        <dsp:cNvPr id="0" name=""/>
        <dsp:cNvSpPr/>
      </dsp:nvSpPr>
      <dsp:spPr>
        <a:xfrm>
          <a:off x="5854153" y="2971800"/>
          <a:ext cx="1857235" cy="198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marL="0" lvl="0" indent="0" algn="ctr" defTabSz="1022350">
            <a:lnSpc>
              <a:spcPct val="90000"/>
            </a:lnSpc>
            <a:spcBef>
              <a:spcPct val="0"/>
            </a:spcBef>
            <a:spcAft>
              <a:spcPct val="35000"/>
            </a:spcAft>
            <a:buNone/>
          </a:pPr>
          <a:r>
            <a:rPr lang="en-US" sz="2300" kern="1200" dirty="0"/>
            <a:t>East TN Pre-ETS Supervisor – Kim Matthews</a:t>
          </a:r>
        </a:p>
      </dsp:txBody>
      <dsp:txXfrm>
        <a:off x="5854153" y="2971800"/>
        <a:ext cx="1857235" cy="1981200"/>
      </dsp:txXfrm>
    </dsp:sp>
    <dsp:sp modelId="{6EC76000-9690-41F3-91EF-44146E1419C4}">
      <dsp:nvSpPr>
        <dsp:cNvPr id="0" name=""/>
        <dsp:cNvSpPr/>
      </dsp:nvSpPr>
      <dsp:spPr>
        <a:xfrm>
          <a:off x="6535120" y="2228850"/>
          <a:ext cx="495300" cy="49530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836D02-2462-4D3C-A5F9-52B062B7650C}" type="datetimeFigureOut">
              <a:rPr lang="en-US" smtClean="0"/>
              <a:t>6/25/2021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4F598-C1E6-4926-8D74-E58D7A2E194A}" type="slidenum">
              <a:rPr lang="en-US" smtClean="0"/>
              <a:t>‹#›</a:t>
            </a:fld>
            <a:endParaRPr lang="en-US" dirty="0"/>
          </a:p>
        </p:txBody>
      </p:sp>
    </p:spTree>
    <p:extLst>
      <p:ext uri="{BB962C8B-B14F-4D97-AF65-F5344CB8AC3E}">
        <p14:creationId xmlns:p14="http://schemas.microsoft.com/office/powerpoint/2010/main" val="701655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10</a:t>
            </a:fld>
            <a:endParaRPr lang="en-US" dirty="0"/>
          </a:p>
        </p:txBody>
      </p:sp>
    </p:spTree>
    <p:extLst>
      <p:ext uri="{BB962C8B-B14F-4D97-AF65-F5344CB8AC3E}">
        <p14:creationId xmlns:p14="http://schemas.microsoft.com/office/powerpoint/2010/main" val="246303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11</a:t>
            </a:fld>
            <a:endParaRPr lang="en-US" dirty="0"/>
          </a:p>
        </p:txBody>
      </p:sp>
    </p:spTree>
    <p:extLst>
      <p:ext uri="{BB962C8B-B14F-4D97-AF65-F5344CB8AC3E}">
        <p14:creationId xmlns:p14="http://schemas.microsoft.com/office/powerpoint/2010/main" val="2501449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12</a:t>
            </a:fld>
            <a:endParaRPr lang="en-US" dirty="0"/>
          </a:p>
        </p:txBody>
      </p:sp>
    </p:spTree>
    <p:extLst>
      <p:ext uri="{BB962C8B-B14F-4D97-AF65-F5344CB8AC3E}">
        <p14:creationId xmlns:p14="http://schemas.microsoft.com/office/powerpoint/2010/main" val="4056894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13</a:t>
            </a:fld>
            <a:endParaRPr lang="en-US" dirty="0"/>
          </a:p>
        </p:txBody>
      </p:sp>
    </p:spTree>
    <p:extLst>
      <p:ext uri="{BB962C8B-B14F-4D97-AF65-F5344CB8AC3E}">
        <p14:creationId xmlns:p14="http://schemas.microsoft.com/office/powerpoint/2010/main" val="177946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14</a:t>
            </a:fld>
            <a:endParaRPr lang="en-US" dirty="0"/>
          </a:p>
        </p:txBody>
      </p:sp>
    </p:spTree>
    <p:extLst>
      <p:ext uri="{BB962C8B-B14F-4D97-AF65-F5344CB8AC3E}">
        <p14:creationId xmlns:p14="http://schemas.microsoft.com/office/powerpoint/2010/main" val="1783398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A4F598-C1E6-4926-8D74-E58D7A2E194A}" type="slidenum">
              <a:rPr lang="en-US" smtClean="0"/>
              <a:t>15</a:t>
            </a:fld>
            <a:endParaRPr lang="en-US" dirty="0"/>
          </a:p>
        </p:txBody>
      </p:sp>
    </p:spTree>
    <p:extLst>
      <p:ext uri="{BB962C8B-B14F-4D97-AF65-F5344CB8AC3E}">
        <p14:creationId xmlns:p14="http://schemas.microsoft.com/office/powerpoint/2010/main" val="1265309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1BF8DE-4F78-456D-B573-DEF01917945C}" type="slidenum">
              <a:rPr lang="en-US" smtClean="0"/>
              <a:t>25</a:t>
            </a:fld>
            <a:endParaRPr lang="en-US" dirty="0"/>
          </a:p>
        </p:txBody>
      </p:sp>
    </p:spTree>
    <p:extLst>
      <p:ext uri="{BB962C8B-B14F-4D97-AF65-F5344CB8AC3E}">
        <p14:creationId xmlns:p14="http://schemas.microsoft.com/office/powerpoint/2010/main" val="579879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7" name="Text Placeholder 13"/>
          <p:cNvSpPr>
            <a:spLocks noGrp="1"/>
          </p:cNvSpPr>
          <p:nvPr>
            <p:ph type="body" sz="quarter" idx="12" hasCustomPrompt="1"/>
          </p:nvPr>
        </p:nvSpPr>
        <p:spPr>
          <a:xfrm>
            <a:off x="152401" y="5461001"/>
            <a:ext cx="8848724"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Georgia" panose="02040502050405020303" pitchFamily="18"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Arial" panose="020B0604020202020204" pitchFamily="34" charset="0"/>
                <a:ea typeface="Open Sans" panose="020B0606030504020204" pitchFamily="34" charset="0"/>
                <a:cs typeface="Arial" panose="020B0604020202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2200" y="1143000"/>
            <a:ext cx="69596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Georgia" panose="02040502050405020303" pitchFamily="18" charset="0"/>
              </a:defRPr>
            </a:lvl1pPr>
          </a:lstStyle>
          <a:p>
            <a:r>
              <a:rPr lang="en-US" dirty="0"/>
              <a:t>Click to edit Master title style</a:t>
            </a:r>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Arial" panose="020B0604020202020204" pitchFamily="34" charset="0"/>
                <a:ea typeface="Open Sans" panose="020B0606030504020204" pitchFamily="34" charset="0"/>
                <a:cs typeface="Arial" panose="020B0604020202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Georgia" panose="02040502050405020303" pitchFamily="18"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304800"/>
            <a:ext cx="3247813" cy="1280159"/>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bg2"/>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bg2"/>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bg2"/>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bg2"/>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bg2"/>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bg2"/>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bg2"/>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bg2"/>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Arial" panose="020B0604020202020204" pitchFamily="34" charset="0"/>
                <a:ea typeface="Open Sans" panose="020B0606030504020204" pitchFamily="34" charset="0"/>
                <a:cs typeface="Arial" panose="020B0604020202020204" pitchFamily="34" charset="0"/>
              </a:defRPr>
            </a:lvl1pPr>
            <a:lvl2pPr>
              <a:buClr>
                <a:srgbClr val="FF0F00"/>
              </a:buClr>
              <a:defRPr sz="2000">
                <a:latin typeface="Arial" panose="020B0604020202020204" pitchFamily="34" charset="0"/>
                <a:ea typeface="Open Sans" panose="020B0606030504020204" pitchFamily="34" charset="0"/>
                <a:cs typeface="Arial" panose="020B0604020202020204" pitchFamily="34" charset="0"/>
              </a:defRPr>
            </a:lvl2pPr>
            <a:lvl3pPr>
              <a:buClr>
                <a:srgbClr val="FF0F00"/>
              </a:buClr>
              <a:defRPr sz="1800">
                <a:latin typeface="Arial" panose="020B0604020202020204" pitchFamily="34" charset="0"/>
                <a:ea typeface="Open Sans" panose="020B0606030504020204" pitchFamily="34" charset="0"/>
                <a:cs typeface="Arial" panose="020B0604020202020204" pitchFamily="34" charset="0"/>
              </a:defRPr>
            </a:lvl3pPr>
            <a:lvl4pPr>
              <a:buClr>
                <a:srgbClr val="FF0F00"/>
              </a:buClr>
              <a:defRPr sz="1600">
                <a:latin typeface="Arial" panose="020B0604020202020204" pitchFamily="34" charset="0"/>
                <a:ea typeface="Open Sans" panose="020B0606030504020204" pitchFamily="34" charset="0"/>
                <a:cs typeface="Arial" panose="020B0604020202020204" pitchFamily="34" charset="0"/>
              </a:defRPr>
            </a:lvl4pPr>
            <a:lvl5pPr>
              <a:buClr>
                <a:srgbClr val="FF0F00"/>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accent3"/>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accent3"/>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accent3"/>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accent3"/>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accent1"/>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accent1"/>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accent1"/>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accent1"/>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accent2"/>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accent2"/>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accent2"/>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accent2"/>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accent5">
                  <a:lumMod val="60000"/>
                  <a:lumOff val="40000"/>
                </a:schemeClr>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accent5">
                  <a:lumMod val="60000"/>
                  <a:lumOff val="40000"/>
                </a:schemeClr>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accent5">
                  <a:lumMod val="60000"/>
                  <a:lumOff val="40000"/>
                </a:schemeClr>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accent5">
                  <a:lumMod val="60000"/>
                  <a:lumOff val="40000"/>
                </a:schemeClr>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3732702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Arial" panose="020B0604020202020204" pitchFamily="34" charset="0"/>
                <a:ea typeface="Open Sans" panose="020B0606030504020204" pitchFamily="34" charset="0"/>
                <a:cs typeface="Arial" panose="020B0604020202020204" pitchFamily="34" charset="0"/>
              </a:defRPr>
            </a:lvl1pPr>
            <a:lvl2pPr>
              <a:buClr>
                <a:schemeClr val="accent6"/>
              </a:buClr>
              <a:defRPr sz="2000">
                <a:latin typeface="Arial" panose="020B0604020202020204" pitchFamily="34" charset="0"/>
                <a:ea typeface="Open Sans" panose="020B0606030504020204" pitchFamily="34" charset="0"/>
                <a:cs typeface="Arial" panose="020B0604020202020204" pitchFamily="34" charset="0"/>
              </a:defRPr>
            </a:lvl2pPr>
            <a:lvl3pPr>
              <a:buClr>
                <a:schemeClr val="accent6"/>
              </a:buClr>
              <a:defRPr sz="1800">
                <a:latin typeface="Arial" panose="020B0604020202020204" pitchFamily="34" charset="0"/>
                <a:ea typeface="Open Sans" panose="020B0606030504020204" pitchFamily="34" charset="0"/>
                <a:cs typeface="Arial" panose="020B0604020202020204" pitchFamily="34" charset="0"/>
              </a:defRPr>
            </a:lvl3pPr>
            <a:lvl4pPr>
              <a:buClr>
                <a:schemeClr val="accent6"/>
              </a:buClr>
              <a:defRPr sz="1600">
                <a:latin typeface="Arial" panose="020B0604020202020204" pitchFamily="34" charset="0"/>
                <a:ea typeface="Open Sans" panose="020B0606030504020204" pitchFamily="34" charset="0"/>
                <a:cs typeface="Arial" panose="020B0604020202020204" pitchFamily="34" charset="0"/>
              </a:defRPr>
            </a:lvl4pPr>
            <a:lvl5pPr>
              <a:buClr>
                <a:schemeClr val="accent6"/>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Arial" panose="020B0604020202020204" pitchFamily="34" charset="0"/>
                <a:ea typeface="Open Sans" panose="020B0606030504020204" pitchFamily="34" charset="0"/>
                <a:cs typeface="Arial" panose="020B0604020202020204" pitchFamily="34" charset="0"/>
              </a:defRPr>
            </a:lvl1pPr>
            <a:lvl2pPr>
              <a:buClr>
                <a:srgbClr val="FF0F00"/>
              </a:buClr>
              <a:defRPr sz="2000">
                <a:latin typeface="Arial" panose="020B0604020202020204" pitchFamily="34" charset="0"/>
                <a:ea typeface="Open Sans" panose="020B0606030504020204" pitchFamily="34" charset="0"/>
                <a:cs typeface="Arial" panose="020B0604020202020204" pitchFamily="34" charset="0"/>
              </a:defRPr>
            </a:lvl2pPr>
            <a:lvl3pPr>
              <a:buClr>
                <a:srgbClr val="FF0F00"/>
              </a:buClr>
              <a:defRPr sz="1800">
                <a:latin typeface="Arial" panose="020B0604020202020204" pitchFamily="34" charset="0"/>
                <a:ea typeface="Open Sans" panose="020B0606030504020204" pitchFamily="34" charset="0"/>
                <a:cs typeface="Arial" panose="020B0604020202020204" pitchFamily="34" charset="0"/>
              </a:defRPr>
            </a:lvl3pPr>
            <a:lvl4pPr>
              <a:buClr>
                <a:srgbClr val="FF0F00"/>
              </a:buClr>
              <a:defRPr sz="1600">
                <a:latin typeface="Arial" panose="020B0604020202020204" pitchFamily="34" charset="0"/>
                <a:ea typeface="Open Sans" panose="020B0606030504020204" pitchFamily="34" charset="0"/>
                <a:cs typeface="Arial" panose="020B0604020202020204" pitchFamily="34" charset="0"/>
              </a:defRPr>
            </a:lvl4pPr>
            <a:lvl5pPr>
              <a:buClr>
                <a:srgbClr val="FF0F00"/>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Arial" panose="020B0604020202020204" pitchFamily="34" charset="0"/>
                <a:ea typeface="Open Sans" panose="020B0606030504020204" pitchFamily="34" charset="0"/>
                <a:cs typeface="Arial" panose="020B0604020202020204" pitchFamily="34" charset="0"/>
              </a:defRPr>
            </a:lvl1pPr>
            <a:lvl2pPr>
              <a:buClr>
                <a:srgbClr val="FF0000"/>
              </a:buClr>
              <a:defRPr sz="2000">
                <a:latin typeface="Arial" panose="020B0604020202020204" pitchFamily="34" charset="0"/>
                <a:ea typeface="Open Sans" panose="020B0606030504020204" pitchFamily="34" charset="0"/>
                <a:cs typeface="Arial" panose="020B0604020202020204" pitchFamily="34" charset="0"/>
              </a:defRPr>
            </a:lvl2pPr>
            <a:lvl3pPr>
              <a:buClr>
                <a:srgbClr val="FF0000"/>
              </a:buClr>
              <a:defRPr sz="1800">
                <a:latin typeface="Arial" panose="020B0604020202020204" pitchFamily="34" charset="0"/>
                <a:ea typeface="Open Sans" panose="020B0606030504020204" pitchFamily="34" charset="0"/>
                <a:cs typeface="Arial" panose="020B0604020202020204" pitchFamily="34" charset="0"/>
              </a:defRPr>
            </a:lvl3pPr>
            <a:lvl4pPr>
              <a:buClr>
                <a:srgbClr val="FF0000"/>
              </a:buClr>
              <a:defRPr sz="1600">
                <a:latin typeface="Arial" panose="020B0604020202020204" pitchFamily="34" charset="0"/>
                <a:ea typeface="Open Sans" panose="020B0606030504020204" pitchFamily="34" charset="0"/>
                <a:cs typeface="Arial" panose="020B0604020202020204" pitchFamily="34" charset="0"/>
              </a:defRPr>
            </a:lvl4pPr>
            <a:lvl5pPr>
              <a:buClr>
                <a:srgbClr val="FF0000"/>
              </a:buClr>
              <a:defRPr sz="160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07" y="6152266"/>
            <a:ext cx="1855893" cy="731519"/>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Work-based Learning Capstone</a:t>
            </a:r>
          </a:p>
        </p:txBody>
      </p:sp>
      <p:sp>
        <p:nvSpPr>
          <p:cNvPr id="3" name="Text Placeholder 2"/>
          <p:cNvSpPr>
            <a:spLocks noGrp="1"/>
          </p:cNvSpPr>
          <p:nvPr>
            <p:ph type="body" sz="quarter" idx="12"/>
          </p:nvPr>
        </p:nvSpPr>
        <p:spPr/>
        <p:txBody>
          <a:bodyPr/>
          <a:lstStyle/>
          <a:p>
            <a:r>
              <a:rPr lang="en-US" dirty="0"/>
              <a:t>An Overview of the Process</a:t>
            </a:r>
          </a:p>
        </p:txBody>
      </p:sp>
      <p:sp>
        <p:nvSpPr>
          <p:cNvPr id="4" name="Text Placeholder 3"/>
          <p:cNvSpPr>
            <a:spLocks noGrp="1"/>
          </p:cNvSpPr>
          <p:nvPr>
            <p:ph type="body" sz="quarter" idx="11"/>
          </p:nvPr>
        </p:nvSpPr>
        <p:spPr/>
        <p:txBody>
          <a:bodyPr/>
          <a:lstStyle/>
          <a:p>
            <a:r>
              <a:rPr lang="en-US" dirty="0"/>
              <a:t>Triniti Holden, Field Supervisor I, Pre-Employment Transition Services</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Goal Setting for the WBL Capstone</a:t>
            </a:r>
          </a:p>
        </p:txBody>
      </p:sp>
      <p:sp>
        <p:nvSpPr>
          <p:cNvPr id="30" name="Oval 29">
            <a:extLst>
              <a:ext uri="{FF2B5EF4-FFF2-40B4-BE49-F238E27FC236}">
                <a16:creationId xmlns:a16="http://schemas.microsoft.com/office/drawing/2014/main" id="{069E64B9-56DF-4E45-977A-72DACB3DAEAE}"/>
              </a:ext>
            </a:extLst>
          </p:cNvPr>
          <p:cNvSpPr/>
          <p:nvPr/>
        </p:nvSpPr>
        <p:spPr>
          <a:xfrm>
            <a:off x="256331" y="1446986"/>
            <a:ext cx="978905" cy="925118"/>
          </a:xfrm>
          <a:prstGeom prst="ellipse">
            <a:avLst/>
          </a:prstGeom>
          <a:solidFill>
            <a:schemeClr val="tx2">
              <a:lumMod val="60000"/>
              <a:lumOff val="4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AA64DD75-E7BE-482C-9C5A-D11780F5B104}"/>
              </a:ext>
            </a:extLst>
          </p:cNvPr>
          <p:cNvSpPr/>
          <p:nvPr/>
        </p:nvSpPr>
        <p:spPr>
          <a:xfrm>
            <a:off x="1651464" y="1437082"/>
            <a:ext cx="978905" cy="925118"/>
          </a:xfrm>
          <a:prstGeom prst="ellipse">
            <a:avLst/>
          </a:prstGeom>
          <a:solidFill>
            <a:srgbClr val="FF6600">
              <a:alpha val="89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625FDDA6-CF31-4153-A6A2-18E23FA426B9}"/>
              </a:ext>
            </a:extLst>
          </p:cNvPr>
          <p:cNvSpPr/>
          <p:nvPr/>
        </p:nvSpPr>
        <p:spPr>
          <a:xfrm>
            <a:off x="3043061" y="1437082"/>
            <a:ext cx="978905" cy="925118"/>
          </a:xfrm>
          <a:prstGeom prst="ellipse">
            <a:avLst/>
          </a:prstGeom>
          <a:solidFill>
            <a:schemeClr val="bg1">
              <a:lumMod val="50000"/>
              <a:alpha val="89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91E960B0-8712-4DD5-81BD-0D226734DA02}"/>
              </a:ext>
            </a:extLst>
          </p:cNvPr>
          <p:cNvSpPr/>
          <p:nvPr/>
        </p:nvSpPr>
        <p:spPr>
          <a:xfrm>
            <a:off x="4948061" y="1435559"/>
            <a:ext cx="978905" cy="925118"/>
          </a:xfrm>
          <a:prstGeom prst="ellipse">
            <a:avLst/>
          </a:prstGeom>
          <a:solidFill>
            <a:srgbClr val="FFC000">
              <a:alpha val="89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1E74F3CE-4225-4B2E-B455-5FFB4C14BACE}"/>
              </a:ext>
            </a:extLst>
          </p:cNvPr>
          <p:cNvSpPr/>
          <p:nvPr/>
        </p:nvSpPr>
        <p:spPr>
          <a:xfrm>
            <a:off x="6451502" y="1435559"/>
            <a:ext cx="899785" cy="925118"/>
          </a:xfrm>
          <a:prstGeom prst="ellipse">
            <a:avLst/>
          </a:prstGeom>
          <a:solidFill>
            <a:srgbClr val="0099FF">
              <a:alpha val="89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594275CF-89D8-4992-AA95-DA95B57B810A}"/>
              </a:ext>
            </a:extLst>
          </p:cNvPr>
          <p:cNvSpPr/>
          <p:nvPr/>
        </p:nvSpPr>
        <p:spPr>
          <a:xfrm>
            <a:off x="7843661" y="1446986"/>
            <a:ext cx="978905" cy="925118"/>
          </a:xfrm>
          <a:prstGeom prst="ellipse">
            <a:avLst/>
          </a:prstGeom>
          <a:solidFill>
            <a:srgbClr val="00B050">
              <a:alpha val="89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97C32FD3-CE84-41A2-BD3A-753534388066}"/>
              </a:ext>
            </a:extLst>
          </p:cNvPr>
          <p:cNvSpPr/>
          <p:nvPr/>
        </p:nvSpPr>
        <p:spPr>
          <a:xfrm>
            <a:off x="108870" y="2819398"/>
            <a:ext cx="1273826" cy="3151435"/>
          </a:xfrm>
          <a:prstGeom prst="rect">
            <a:avLst/>
          </a:prstGeom>
          <a:solidFill>
            <a:schemeClr val="tx2">
              <a:lumMod val="60000"/>
              <a:lumOff val="40000"/>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CAA8832-400A-4DD4-80CE-99B2EE449605}"/>
              </a:ext>
            </a:extLst>
          </p:cNvPr>
          <p:cNvSpPr/>
          <p:nvPr/>
        </p:nvSpPr>
        <p:spPr>
          <a:xfrm>
            <a:off x="1504003" y="2819398"/>
            <a:ext cx="1273826" cy="3151435"/>
          </a:xfrm>
          <a:prstGeom prst="rect">
            <a:avLst/>
          </a:prstGeom>
          <a:solidFill>
            <a:srgbClr val="FF6600">
              <a:alpha val="89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5405C854-2BFE-4439-89AB-57C8A0858E65}"/>
              </a:ext>
            </a:extLst>
          </p:cNvPr>
          <p:cNvSpPr/>
          <p:nvPr/>
        </p:nvSpPr>
        <p:spPr>
          <a:xfrm>
            <a:off x="2895600" y="2819398"/>
            <a:ext cx="1273826" cy="3151435"/>
          </a:xfrm>
          <a:prstGeom prst="rect">
            <a:avLst/>
          </a:prstGeom>
          <a:solidFill>
            <a:schemeClr val="bg1">
              <a:lumMod val="50000"/>
              <a:alpha val="89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BBA9C76B-262F-47C1-85C0-A1A29E3FFDAD}"/>
              </a:ext>
            </a:extLst>
          </p:cNvPr>
          <p:cNvSpPr/>
          <p:nvPr/>
        </p:nvSpPr>
        <p:spPr>
          <a:xfrm>
            <a:off x="4800600" y="2819399"/>
            <a:ext cx="1273826" cy="3151435"/>
          </a:xfrm>
          <a:prstGeom prst="rect">
            <a:avLst/>
          </a:prstGeom>
          <a:solidFill>
            <a:srgbClr val="FFC000">
              <a:alpha val="89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5601AD20-0200-431A-98C3-A7383C0A4BAE}"/>
              </a:ext>
            </a:extLst>
          </p:cNvPr>
          <p:cNvSpPr/>
          <p:nvPr/>
        </p:nvSpPr>
        <p:spPr>
          <a:xfrm>
            <a:off x="6258988" y="2819397"/>
            <a:ext cx="1284812" cy="3151435"/>
          </a:xfrm>
          <a:prstGeom prst="rect">
            <a:avLst/>
          </a:prstGeom>
          <a:solidFill>
            <a:srgbClr val="0099FF">
              <a:alpha val="89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880DD6C8-0648-4A01-A224-4655A52A329F}"/>
              </a:ext>
            </a:extLst>
          </p:cNvPr>
          <p:cNvSpPr/>
          <p:nvPr/>
        </p:nvSpPr>
        <p:spPr>
          <a:xfrm>
            <a:off x="7696200" y="2819397"/>
            <a:ext cx="1273826" cy="3151435"/>
          </a:xfrm>
          <a:prstGeom prst="rect">
            <a:avLst/>
          </a:prstGeom>
          <a:solidFill>
            <a:srgbClr val="00B050">
              <a:alpha val="89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FE609F25-D903-445D-8531-539DDB21929A}"/>
              </a:ext>
            </a:extLst>
          </p:cNvPr>
          <p:cNvSpPr txBox="1"/>
          <p:nvPr/>
        </p:nvSpPr>
        <p:spPr>
          <a:xfrm>
            <a:off x="494287" y="1436633"/>
            <a:ext cx="502993" cy="749495"/>
          </a:xfrm>
          <a:prstGeom prst="rect">
            <a:avLst/>
          </a:prstGeom>
          <a:noFill/>
        </p:spPr>
        <p:txBody>
          <a:bodyPr wrap="square" rtlCol="0">
            <a:spAutoFit/>
          </a:bodyPr>
          <a:lstStyle/>
          <a:p>
            <a:pPr algn="ctr"/>
            <a:r>
              <a:rPr lang="en-US" sz="5400" b="1" dirty="0"/>
              <a:t>P</a:t>
            </a:r>
          </a:p>
        </p:txBody>
      </p:sp>
      <p:sp>
        <p:nvSpPr>
          <p:cNvPr id="43" name="TextBox 42">
            <a:extLst>
              <a:ext uri="{FF2B5EF4-FFF2-40B4-BE49-F238E27FC236}">
                <a16:creationId xmlns:a16="http://schemas.microsoft.com/office/drawing/2014/main" id="{F2AF8E5D-12DD-473A-A4D1-82B47C7A0098}"/>
              </a:ext>
            </a:extLst>
          </p:cNvPr>
          <p:cNvSpPr txBox="1"/>
          <p:nvPr/>
        </p:nvSpPr>
        <p:spPr>
          <a:xfrm>
            <a:off x="1859702" y="1436633"/>
            <a:ext cx="562428" cy="749495"/>
          </a:xfrm>
          <a:prstGeom prst="rect">
            <a:avLst/>
          </a:prstGeom>
          <a:noFill/>
        </p:spPr>
        <p:txBody>
          <a:bodyPr wrap="square" rtlCol="0">
            <a:spAutoFit/>
          </a:bodyPr>
          <a:lstStyle/>
          <a:p>
            <a:r>
              <a:rPr lang="en-US" sz="5400" b="1" dirty="0"/>
              <a:t>R</a:t>
            </a:r>
          </a:p>
        </p:txBody>
      </p:sp>
      <p:sp>
        <p:nvSpPr>
          <p:cNvPr id="44" name="TextBox 43">
            <a:extLst>
              <a:ext uri="{FF2B5EF4-FFF2-40B4-BE49-F238E27FC236}">
                <a16:creationId xmlns:a16="http://schemas.microsoft.com/office/drawing/2014/main" id="{B3CE33B3-2BDC-4DD0-AB17-2F8B0CF52639}"/>
              </a:ext>
            </a:extLst>
          </p:cNvPr>
          <p:cNvSpPr txBox="1"/>
          <p:nvPr/>
        </p:nvSpPr>
        <p:spPr>
          <a:xfrm>
            <a:off x="3220851" y="1436633"/>
            <a:ext cx="623325" cy="749495"/>
          </a:xfrm>
          <a:prstGeom prst="rect">
            <a:avLst/>
          </a:prstGeom>
          <a:noFill/>
        </p:spPr>
        <p:txBody>
          <a:bodyPr wrap="square" rtlCol="0">
            <a:spAutoFit/>
          </a:bodyPr>
          <a:lstStyle/>
          <a:p>
            <a:r>
              <a:rPr lang="en-US" sz="5400" b="1" dirty="0"/>
              <a:t>E</a:t>
            </a:r>
          </a:p>
        </p:txBody>
      </p:sp>
      <p:sp>
        <p:nvSpPr>
          <p:cNvPr id="45" name="TextBox 44">
            <a:extLst>
              <a:ext uri="{FF2B5EF4-FFF2-40B4-BE49-F238E27FC236}">
                <a16:creationId xmlns:a16="http://schemas.microsoft.com/office/drawing/2014/main" id="{336E60D1-A7CF-4B35-B733-F639FE8D0AA2}"/>
              </a:ext>
            </a:extLst>
          </p:cNvPr>
          <p:cNvSpPr txBox="1"/>
          <p:nvPr/>
        </p:nvSpPr>
        <p:spPr>
          <a:xfrm>
            <a:off x="5144932" y="1436633"/>
            <a:ext cx="585163" cy="749494"/>
          </a:xfrm>
          <a:prstGeom prst="rect">
            <a:avLst/>
          </a:prstGeom>
          <a:noFill/>
        </p:spPr>
        <p:txBody>
          <a:bodyPr wrap="square" rtlCol="0">
            <a:spAutoFit/>
          </a:bodyPr>
          <a:lstStyle/>
          <a:p>
            <a:r>
              <a:rPr lang="en-US" sz="5400" b="1" dirty="0"/>
              <a:t>E</a:t>
            </a:r>
          </a:p>
        </p:txBody>
      </p:sp>
      <p:sp>
        <p:nvSpPr>
          <p:cNvPr id="46" name="TextBox 45">
            <a:extLst>
              <a:ext uri="{FF2B5EF4-FFF2-40B4-BE49-F238E27FC236}">
                <a16:creationId xmlns:a16="http://schemas.microsoft.com/office/drawing/2014/main" id="{87ECB930-7C5E-489D-BF30-B29FFE42F18F}"/>
              </a:ext>
            </a:extLst>
          </p:cNvPr>
          <p:cNvSpPr txBox="1"/>
          <p:nvPr/>
        </p:nvSpPr>
        <p:spPr>
          <a:xfrm>
            <a:off x="6629400" y="1436633"/>
            <a:ext cx="503915" cy="749495"/>
          </a:xfrm>
          <a:prstGeom prst="rect">
            <a:avLst/>
          </a:prstGeom>
          <a:noFill/>
        </p:spPr>
        <p:txBody>
          <a:bodyPr wrap="square" rtlCol="0">
            <a:spAutoFit/>
          </a:bodyPr>
          <a:lstStyle/>
          <a:p>
            <a:r>
              <a:rPr lang="en-US" sz="5400" b="1" dirty="0"/>
              <a:t>T</a:t>
            </a:r>
          </a:p>
        </p:txBody>
      </p:sp>
      <p:sp>
        <p:nvSpPr>
          <p:cNvPr id="47" name="TextBox 46">
            <a:extLst>
              <a:ext uri="{FF2B5EF4-FFF2-40B4-BE49-F238E27FC236}">
                <a16:creationId xmlns:a16="http://schemas.microsoft.com/office/drawing/2014/main" id="{E11AF741-4A85-43D0-8AE7-E9444D25BA0F}"/>
              </a:ext>
            </a:extLst>
          </p:cNvPr>
          <p:cNvSpPr txBox="1"/>
          <p:nvPr/>
        </p:nvSpPr>
        <p:spPr>
          <a:xfrm>
            <a:off x="8073726" y="1436633"/>
            <a:ext cx="518774" cy="749495"/>
          </a:xfrm>
          <a:prstGeom prst="rect">
            <a:avLst/>
          </a:prstGeom>
          <a:noFill/>
        </p:spPr>
        <p:txBody>
          <a:bodyPr wrap="square" rtlCol="0">
            <a:spAutoFit/>
          </a:bodyPr>
          <a:lstStyle/>
          <a:p>
            <a:r>
              <a:rPr lang="en-US" sz="5400" b="1" dirty="0"/>
              <a:t>S</a:t>
            </a:r>
          </a:p>
        </p:txBody>
      </p:sp>
      <p:sp>
        <p:nvSpPr>
          <p:cNvPr id="48" name="TextBox 47">
            <a:extLst>
              <a:ext uri="{FF2B5EF4-FFF2-40B4-BE49-F238E27FC236}">
                <a16:creationId xmlns:a16="http://schemas.microsoft.com/office/drawing/2014/main" id="{127C6C72-DF31-4B37-85A4-906118F737BB}"/>
              </a:ext>
            </a:extLst>
          </p:cNvPr>
          <p:cNvSpPr txBox="1"/>
          <p:nvPr/>
        </p:nvSpPr>
        <p:spPr>
          <a:xfrm>
            <a:off x="131517" y="3013595"/>
            <a:ext cx="1228532" cy="1523494"/>
          </a:xfrm>
          <a:prstGeom prst="rect">
            <a:avLst/>
          </a:prstGeom>
          <a:noFill/>
        </p:spPr>
        <p:txBody>
          <a:bodyPr wrap="square" rtlCol="0">
            <a:spAutoFit/>
          </a:bodyPr>
          <a:lstStyle/>
          <a:p>
            <a:pPr algn="ctr"/>
            <a:r>
              <a:rPr lang="en-US" b="1" dirty="0"/>
              <a:t>Practical</a:t>
            </a:r>
          </a:p>
          <a:p>
            <a:pPr algn="ctr"/>
            <a:endParaRPr lang="en-US" sz="1600" dirty="0"/>
          </a:p>
          <a:p>
            <a:pPr algn="ctr"/>
            <a:r>
              <a:rPr lang="en-US" sz="1200" b="1" dirty="0"/>
              <a:t>Feasible placement</a:t>
            </a:r>
          </a:p>
          <a:p>
            <a:pPr algn="ctr"/>
            <a:endParaRPr lang="en-US" sz="1200" b="1" dirty="0"/>
          </a:p>
          <a:p>
            <a:pPr algn="ctr"/>
            <a:r>
              <a:rPr lang="en-US" sz="1100" b="1" dirty="0"/>
              <a:t>Accommodations </a:t>
            </a:r>
            <a:r>
              <a:rPr lang="en-US" sz="1150" b="1" dirty="0"/>
              <a:t>considered</a:t>
            </a:r>
          </a:p>
        </p:txBody>
      </p:sp>
      <p:sp>
        <p:nvSpPr>
          <p:cNvPr id="49" name="TextBox 48">
            <a:extLst>
              <a:ext uri="{FF2B5EF4-FFF2-40B4-BE49-F238E27FC236}">
                <a16:creationId xmlns:a16="http://schemas.microsoft.com/office/drawing/2014/main" id="{60E9C0F2-4210-4E59-85F1-A9B42BDB0715}"/>
              </a:ext>
            </a:extLst>
          </p:cNvPr>
          <p:cNvSpPr txBox="1"/>
          <p:nvPr/>
        </p:nvSpPr>
        <p:spPr>
          <a:xfrm>
            <a:off x="1462433" y="3013595"/>
            <a:ext cx="1356967" cy="2092881"/>
          </a:xfrm>
          <a:prstGeom prst="rect">
            <a:avLst/>
          </a:prstGeom>
          <a:noFill/>
        </p:spPr>
        <p:txBody>
          <a:bodyPr wrap="square" rtlCol="0">
            <a:spAutoFit/>
          </a:bodyPr>
          <a:lstStyle/>
          <a:p>
            <a:pPr algn="ctr"/>
            <a:r>
              <a:rPr lang="en-US" b="1" dirty="0"/>
              <a:t>Relevant</a:t>
            </a:r>
          </a:p>
          <a:p>
            <a:pPr algn="ctr"/>
            <a:endParaRPr lang="en-US" sz="1600" dirty="0"/>
          </a:p>
          <a:p>
            <a:pPr algn="ctr"/>
            <a:r>
              <a:rPr lang="en-US" sz="1200" b="1" dirty="0"/>
              <a:t>Align with student interest and postsecondary goals</a:t>
            </a:r>
          </a:p>
          <a:p>
            <a:pPr algn="ctr"/>
            <a:endParaRPr lang="en-US" sz="1200" b="1" dirty="0"/>
          </a:p>
          <a:p>
            <a:pPr algn="ctr"/>
            <a:r>
              <a:rPr lang="en-US" sz="1200" b="1" dirty="0"/>
              <a:t>IEP/</a:t>
            </a:r>
          </a:p>
          <a:p>
            <a:pPr algn="ctr"/>
            <a:r>
              <a:rPr lang="en-US" sz="1200" b="1" dirty="0"/>
              <a:t>transition goals considered</a:t>
            </a:r>
          </a:p>
        </p:txBody>
      </p:sp>
      <p:sp>
        <p:nvSpPr>
          <p:cNvPr id="50" name="TextBox 49">
            <a:extLst>
              <a:ext uri="{FF2B5EF4-FFF2-40B4-BE49-F238E27FC236}">
                <a16:creationId xmlns:a16="http://schemas.microsoft.com/office/drawing/2014/main" id="{A18CEA9E-28F4-45B3-9A26-245D6E8D7FBF}"/>
              </a:ext>
            </a:extLst>
          </p:cNvPr>
          <p:cNvSpPr txBox="1"/>
          <p:nvPr/>
        </p:nvSpPr>
        <p:spPr>
          <a:xfrm>
            <a:off x="2959789" y="3013595"/>
            <a:ext cx="1145448" cy="2062103"/>
          </a:xfrm>
          <a:prstGeom prst="rect">
            <a:avLst/>
          </a:prstGeom>
          <a:noFill/>
        </p:spPr>
        <p:txBody>
          <a:bodyPr wrap="square" rtlCol="0">
            <a:spAutoFit/>
          </a:bodyPr>
          <a:lstStyle/>
          <a:p>
            <a:pPr algn="ctr"/>
            <a:r>
              <a:rPr lang="en-US" b="1" dirty="0"/>
              <a:t>Engaging</a:t>
            </a:r>
          </a:p>
          <a:p>
            <a:pPr algn="ctr"/>
            <a:endParaRPr lang="en-US" dirty="0"/>
          </a:p>
          <a:p>
            <a:pPr algn="ctr"/>
            <a:r>
              <a:rPr lang="en-US" sz="1200" b="1" dirty="0"/>
              <a:t>Participation </a:t>
            </a:r>
          </a:p>
          <a:p>
            <a:pPr algn="ctr"/>
            <a:r>
              <a:rPr lang="en-US" sz="1200" b="1" dirty="0"/>
              <a:t>level</a:t>
            </a:r>
          </a:p>
          <a:p>
            <a:pPr algn="ctr"/>
            <a:endParaRPr lang="en-US" sz="1200" b="1" dirty="0"/>
          </a:p>
          <a:p>
            <a:pPr algn="ctr"/>
            <a:r>
              <a:rPr lang="en-US" sz="1200" b="1" dirty="0"/>
              <a:t>Benefit to individual</a:t>
            </a:r>
          </a:p>
          <a:p>
            <a:endParaRPr lang="en-US" sz="1400" dirty="0"/>
          </a:p>
          <a:p>
            <a:endParaRPr lang="en-US" dirty="0"/>
          </a:p>
        </p:txBody>
      </p:sp>
      <p:sp>
        <p:nvSpPr>
          <p:cNvPr id="51" name="TextBox 50">
            <a:extLst>
              <a:ext uri="{FF2B5EF4-FFF2-40B4-BE49-F238E27FC236}">
                <a16:creationId xmlns:a16="http://schemas.microsoft.com/office/drawing/2014/main" id="{1A7816B6-B941-45EB-9D6E-6E272BF87E2A}"/>
              </a:ext>
            </a:extLst>
          </p:cNvPr>
          <p:cNvSpPr txBox="1"/>
          <p:nvPr/>
        </p:nvSpPr>
        <p:spPr>
          <a:xfrm>
            <a:off x="4805477" y="3013595"/>
            <a:ext cx="1264073" cy="1938992"/>
          </a:xfrm>
          <a:prstGeom prst="rect">
            <a:avLst/>
          </a:prstGeom>
          <a:noFill/>
        </p:spPr>
        <p:txBody>
          <a:bodyPr wrap="square" rtlCol="0">
            <a:spAutoFit/>
          </a:bodyPr>
          <a:lstStyle/>
          <a:p>
            <a:pPr algn="ctr"/>
            <a:r>
              <a:rPr lang="en-US" b="1" dirty="0"/>
              <a:t>Enjoyable</a:t>
            </a:r>
          </a:p>
          <a:p>
            <a:pPr algn="ctr"/>
            <a:endParaRPr lang="en-US" dirty="0"/>
          </a:p>
          <a:p>
            <a:pPr algn="ctr"/>
            <a:r>
              <a:rPr lang="en-US" sz="1200" b="1" dirty="0"/>
              <a:t>Fun</a:t>
            </a:r>
          </a:p>
          <a:p>
            <a:pPr algn="ctr"/>
            <a:endParaRPr lang="en-US" sz="1200" b="1" dirty="0"/>
          </a:p>
          <a:p>
            <a:pPr algn="ctr"/>
            <a:r>
              <a:rPr lang="en-US" sz="1200" b="1" dirty="0"/>
              <a:t>Give insight into future career</a:t>
            </a:r>
          </a:p>
          <a:p>
            <a:pPr algn="ctr"/>
            <a:endParaRPr lang="en-US" sz="1200" b="1" dirty="0"/>
          </a:p>
          <a:p>
            <a:pPr algn="ctr"/>
            <a:r>
              <a:rPr lang="en-US" sz="1200" b="1" dirty="0"/>
              <a:t>Integrated setting</a:t>
            </a:r>
          </a:p>
        </p:txBody>
      </p:sp>
      <p:sp>
        <p:nvSpPr>
          <p:cNvPr id="52" name="TextBox 51">
            <a:extLst>
              <a:ext uri="{FF2B5EF4-FFF2-40B4-BE49-F238E27FC236}">
                <a16:creationId xmlns:a16="http://schemas.microsoft.com/office/drawing/2014/main" id="{5050369A-F8AE-4B54-AE04-24E90D83A827}"/>
              </a:ext>
            </a:extLst>
          </p:cNvPr>
          <p:cNvSpPr txBox="1"/>
          <p:nvPr/>
        </p:nvSpPr>
        <p:spPr>
          <a:xfrm>
            <a:off x="7705219" y="3013595"/>
            <a:ext cx="1255788" cy="2308324"/>
          </a:xfrm>
          <a:prstGeom prst="rect">
            <a:avLst/>
          </a:prstGeom>
          <a:noFill/>
        </p:spPr>
        <p:txBody>
          <a:bodyPr wrap="square" rtlCol="0">
            <a:spAutoFit/>
          </a:bodyPr>
          <a:lstStyle/>
          <a:p>
            <a:pPr algn="ctr"/>
            <a:r>
              <a:rPr lang="en-US" b="1" dirty="0"/>
              <a:t>Specific</a:t>
            </a:r>
          </a:p>
          <a:p>
            <a:pPr algn="ctr"/>
            <a:endParaRPr lang="en-US" dirty="0"/>
          </a:p>
          <a:p>
            <a:pPr algn="ctr"/>
            <a:r>
              <a:rPr lang="en-US" sz="1200" b="1" dirty="0"/>
              <a:t>Job tasks and predicted outcomes are clear</a:t>
            </a:r>
          </a:p>
          <a:p>
            <a:pPr algn="ctr"/>
            <a:endParaRPr lang="en-US" sz="1200" b="1" dirty="0"/>
          </a:p>
          <a:p>
            <a:pPr algn="ctr"/>
            <a:r>
              <a:rPr lang="en-US" sz="1200" b="1" dirty="0"/>
              <a:t>Employer/work site has clear focus for individual</a:t>
            </a:r>
          </a:p>
        </p:txBody>
      </p:sp>
      <p:sp>
        <p:nvSpPr>
          <p:cNvPr id="53" name="Rectangle 52">
            <a:extLst>
              <a:ext uri="{FF2B5EF4-FFF2-40B4-BE49-F238E27FC236}">
                <a16:creationId xmlns:a16="http://schemas.microsoft.com/office/drawing/2014/main" id="{C40388AD-9CBF-4605-93A9-BD69B703090A}"/>
              </a:ext>
            </a:extLst>
          </p:cNvPr>
          <p:cNvSpPr/>
          <p:nvPr/>
        </p:nvSpPr>
        <p:spPr>
          <a:xfrm>
            <a:off x="4274312" y="1804490"/>
            <a:ext cx="526288" cy="1767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Box 53">
            <a:extLst>
              <a:ext uri="{FF2B5EF4-FFF2-40B4-BE49-F238E27FC236}">
                <a16:creationId xmlns:a16="http://schemas.microsoft.com/office/drawing/2014/main" id="{DB12A21D-C457-4A19-ABC0-E1B49F177B29}"/>
              </a:ext>
            </a:extLst>
          </p:cNvPr>
          <p:cNvSpPr txBox="1"/>
          <p:nvPr/>
        </p:nvSpPr>
        <p:spPr>
          <a:xfrm>
            <a:off x="6277228" y="3013595"/>
            <a:ext cx="1248333" cy="1938992"/>
          </a:xfrm>
          <a:prstGeom prst="rect">
            <a:avLst/>
          </a:prstGeom>
          <a:noFill/>
        </p:spPr>
        <p:txBody>
          <a:bodyPr wrap="square" rtlCol="0">
            <a:spAutoFit/>
          </a:bodyPr>
          <a:lstStyle/>
          <a:p>
            <a:pPr algn="ctr"/>
            <a:r>
              <a:rPr lang="en-US" b="1" dirty="0"/>
              <a:t>Timely</a:t>
            </a:r>
          </a:p>
          <a:p>
            <a:pPr algn="ctr"/>
            <a:endParaRPr lang="en-US" b="1" dirty="0"/>
          </a:p>
          <a:p>
            <a:pPr algn="ctr"/>
            <a:r>
              <a:rPr lang="en-US" sz="1200" b="1" dirty="0"/>
              <a:t>Useful and considerate of student’s time</a:t>
            </a:r>
          </a:p>
          <a:p>
            <a:pPr algn="ctr"/>
            <a:endParaRPr lang="en-US" sz="1200" b="1" dirty="0"/>
          </a:p>
          <a:p>
            <a:pPr algn="ctr"/>
            <a:r>
              <a:rPr lang="en-US" sz="1200" b="1" dirty="0"/>
              <a:t>Support academic/transition plan </a:t>
            </a:r>
            <a:endParaRPr lang="en-US" b="1" dirty="0"/>
          </a:p>
        </p:txBody>
      </p:sp>
    </p:spTree>
    <p:extLst>
      <p:ext uri="{BB962C8B-B14F-4D97-AF65-F5344CB8AC3E}">
        <p14:creationId xmlns:p14="http://schemas.microsoft.com/office/powerpoint/2010/main" val="208218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Work-based Learning Capstone Process</a:t>
            </a:r>
          </a:p>
        </p:txBody>
      </p:sp>
      <p:sp>
        <p:nvSpPr>
          <p:cNvPr id="5" name="Content Placeholder 4"/>
          <p:cNvSpPr>
            <a:spLocks noGrp="1"/>
          </p:cNvSpPr>
          <p:nvPr>
            <p:ph idx="1"/>
          </p:nvPr>
        </p:nvSpPr>
        <p:spPr/>
        <p:txBody>
          <a:bodyPr>
            <a:normAutofit/>
          </a:bodyPr>
          <a:lstStyle/>
          <a:p>
            <a:r>
              <a:rPr lang="en-US" dirty="0"/>
              <a:t>Step 1: Complete pages 1-2 of the WBL Personalized Learning Plan (PLP).</a:t>
            </a:r>
          </a:p>
          <a:p>
            <a:r>
              <a:rPr lang="en-US" dirty="0"/>
              <a:t>Step 2: Submit for Pre-ETS approval. Pre-ETS Specialist will return feedback (approval or denial) within 5 business days.</a:t>
            </a:r>
          </a:p>
          <a:p>
            <a:r>
              <a:rPr lang="en-US" dirty="0"/>
              <a:t>Step 3: Find the WBL job site. Job site should be individualized to the student and based on student’s strengths, interests, preferences, and needs.  </a:t>
            </a:r>
          </a:p>
          <a:p>
            <a:r>
              <a:rPr lang="en-US" dirty="0"/>
              <a:t>Step 4: Complete Pages 3-5 of the WBL PLP. This should include safety training topics, insurance information, and all signatures. Contractors have 15 business days to submit the completed packet.</a:t>
            </a:r>
          </a:p>
          <a:p>
            <a:r>
              <a:rPr lang="en-US" dirty="0"/>
              <a:t>Step 5: Student should start WBL.  </a:t>
            </a:r>
          </a:p>
          <a:p>
            <a:endParaRPr lang="en-US" dirty="0"/>
          </a:p>
        </p:txBody>
      </p:sp>
    </p:spTree>
    <p:extLst>
      <p:ext uri="{BB962C8B-B14F-4D97-AF65-F5344CB8AC3E}">
        <p14:creationId xmlns:p14="http://schemas.microsoft.com/office/powerpoint/2010/main" val="119194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a:t>
            </a:r>
          </a:p>
        </p:txBody>
      </p:sp>
      <p:sp>
        <p:nvSpPr>
          <p:cNvPr id="5" name="Content Placeholder 4"/>
          <p:cNvSpPr>
            <a:spLocks noGrp="1"/>
          </p:cNvSpPr>
          <p:nvPr>
            <p:ph idx="1"/>
          </p:nvPr>
        </p:nvSpPr>
        <p:spPr/>
        <p:txBody>
          <a:bodyPr/>
          <a:lstStyle/>
          <a:p>
            <a:r>
              <a:rPr lang="en-US" dirty="0"/>
              <a:t>Pages 1&amp;2 of the WBL Agreement</a:t>
            </a:r>
          </a:p>
          <a:p>
            <a:pPr>
              <a:lnSpc>
                <a:spcPct val="90000"/>
              </a:lnSpc>
            </a:pPr>
            <a:r>
              <a:rPr lang="en-US" dirty="0"/>
              <a:t>The first two pages of the WBL agreement must be approved by the Pre-ETS team prior to placement.</a:t>
            </a:r>
          </a:p>
          <a:p>
            <a:pPr>
              <a:lnSpc>
                <a:spcPct val="90000"/>
              </a:lnSpc>
            </a:pPr>
            <a:r>
              <a:rPr lang="en-US" dirty="0"/>
              <a:t>These pages need to be descriptive and detailed highlighting the student’s answers in a format easily discernable to the Pre-ETS team.</a:t>
            </a:r>
          </a:p>
          <a:p>
            <a:pPr>
              <a:lnSpc>
                <a:spcPct val="90000"/>
              </a:lnSpc>
            </a:pPr>
            <a:r>
              <a:rPr lang="en-US" dirty="0"/>
              <a:t>Contractor participation and support should be evident.</a:t>
            </a:r>
          </a:p>
          <a:p>
            <a:pPr>
              <a:lnSpc>
                <a:spcPct val="90000"/>
              </a:lnSpc>
            </a:pPr>
            <a:r>
              <a:rPr lang="en-US" dirty="0"/>
              <a:t>Pages 3-5 can be completed and submitted once approval has been given for pages 1&amp;2. The final document must be returned within 15 business days after initial approval.</a:t>
            </a:r>
          </a:p>
          <a:p>
            <a:pPr marL="0" indent="0">
              <a:lnSpc>
                <a:spcPct val="90000"/>
              </a:lnSpc>
              <a:buNone/>
            </a:pPr>
            <a:endParaRPr lang="en-US" dirty="0"/>
          </a:p>
          <a:p>
            <a:pPr marL="0" indent="0">
              <a:buNone/>
            </a:pPr>
            <a:endParaRPr lang="en-US" dirty="0"/>
          </a:p>
        </p:txBody>
      </p:sp>
    </p:spTree>
    <p:extLst>
      <p:ext uri="{BB962C8B-B14F-4D97-AF65-F5344CB8AC3E}">
        <p14:creationId xmlns:p14="http://schemas.microsoft.com/office/powerpoint/2010/main" val="2272475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a:t>
            </a:r>
          </a:p>
        </p:txBody>
      </p:sp>
      <p:pic>
        <p:nvPicPr>
          <p:cNvPr id="6" name="Content Placeholder 5">
            <a:extLst>
              <a:ext uri="{FF2B5EF4-FFF2-40B4-BE49-F238E27FC236}">
                <a16:creationId xmlns:a16="http://schemas.microsoft.com/office/drawing/2014/main" id="{DB53A8D2-AE07-4953-BC73-9E6B9844575C}"/>
              </a:ext>
            </a:extLst>
          </p:cNvPr>
          <p:cNvPicPr>
            <a:picLocks noGrp="1" noChangeAspect="1"/>
          </p:cNvPicPr>
          <p:nvPr>
            <p:ph idx="1"/>
          </p:nvPr>
        </p:nvPicPr>
        <p:blipFill>
          <a:blip r:embed="rId2"/>
          <a:stretch>
            <a:fillRect/>
          </a:stretch>
        </p:blipFill>
        <p:spPr>
          <a:xfrm>
            <a:off x="304800" y="1143000"/>
            <a:ext cx="3838268" cy="4957763"/>
          </a:xfrm>
          <a:prstGeom prst="rect">
            <a:avLst/>
          </a:prstGeom>
          <a:effectLst/>
        </p:spPr>
      </p:pic>
      <p:pic>
        <p:nvPicPr>
          <p:cNvPr id="7" name="Picture 6">
            <a:extLst>
              <a:ext uri="{FF2B5EF4-FFF2-40B4-BE49-F238E27FC236}">
                <a16:creationId xmlns:a16="http://schemas.microsoft.com/office/drawing/2014/main" id="{42FC21F7-89AF-45A7-934C-AA20E93500AB}"/>
              </a:ext>
            </a:extLst>
          </p:cNvPr>
          <p:cNvPicPr>
            <a:picLocks noChangeAspect="1"/>
          </p:cNvPicPr>
          <p:nvPr/>
        </p:nvPicPr>
        <p:blipFill>
          <a:blip r:embed="rId3"/>
          <a:stretch>
            <a:fillRect/>
          </a:stretch>
        </p:blipFill>
        <p:spPr>
          <a:xfrm>
            <a:off x="4876800" y="1219200"/>
            <a:ext cx="3771008" cy="4881563"/>
          </a:xfrm>
          <a:prstGeom prst="rect">
            <a:avLst/>
          </a:prstGeom>
          <a:effectLst/>
        </p:spPr>
      </p:pic>
    </p:spTree>
    <p:extLst>
      <p:ext uri="{BB962C8B-B14F-4D97-AF65-F5344CB8AC3E}">
        <p14:creationId xmlns:p14="http://schemas.microsoft.com/office/powerpoint/2010/main" val="227247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a:t>
            </a:r>
          </a:p>
        </p:txBody>
      </p:sp>
      <p:sp>
        <p:nvSpPr>
          <p:cNvPr id="2" name="Content Placeholder 1">
            <a:extLst>
              <a:ext uri="{FF2B5EF4-FFF2-40B4-BE49-F238E27FC236}">
                <a16:creationId xmlns:a16="http://schemas.microsoft.com/office/drawing/2014/main" id="{32086851-6DC2-42D2-9C15-20E0D195B519}"/>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251200C6-6EC3-4862-B4D5-033DAD921D04}"/>
              </a:ext>
            </a:extLst>
          </p:cNvPr>
          <p:cNvPicPr>
            <a:picLocks noChangeAspect="1"/>
          </p:cNvPicPr>
          <p:nvPr/>
        </p:nvPicPr>
        <p:blipFill>
          <a:blip r:embed="rId2"/>
          <a:stretch>
            <a:fillRect/>
          </a:stretch>
        </p:blipFill>
        <p:spPr>
          <a:xfrm>
            <a:off x="139557" y="1219200"/>
            <a:ext cx="4813443" cy="4705350"/>
          </a:xfrm>
          <a:prstGeom prst="rect">
            <a:avLst/>
          </a:prstGeom>
        </p:spPr>
      </p:pic>
      <p:sp>
        <p:nvSpPr>
          <p:cNvPr id="3" name="Arrow: Left 2">
            <a:extLst>
              <a:ext uri="{FF2B5EF4-FFF2-40B4-BE49-F238E27FC236}">
                <a16:creationId xmlns:a16="http://schemas.microsoft.com/office/drawing/2014/main" id="{DB8807C4-0C2F-46B7-828F-6ECADB6F46E7}"/>
              </a:ext>
            </a:extLst>
          </p:cNvPr>
          <p:cNvSpPr/>
          <p:nvPr/>
        </p:nvSpPr>
        <p:spPr>
          <a:xfrm>
            <a:off x="5105400" y="16764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Left 6">
            <a:extLst>
              <a:ext uri="{FF2B5EF4-FFF2-40B4-BE49-F238E27FC236}">
                <a16:creationId xmlns:a16="http://schemas.microsoft.com/office/drawing/2014/main" id="{1CD6688C-F09C-47CE-A7A3-2C5212589BBC}"/>
              </a:ext>
            </a:extLst>
          </p:cNvPr>
          <p:cNvSpPr/>
          <p:nvPr/>
        </p:nvSpPr>
        <p:spPr>
          <a:xfrm>
            <a:off x="5105400" y="33528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Left 7">
            <a:extLst>
              <a:ext uri="{FF2B5EF4-FFF2-40B4-BE49-F238E27FC236}">
                <a16:creationId xmlns:a16="http://schemas.microsoft.com/office/drawing/2014/main" id="{2D22299B-BDED-4B88-90CC-3D0960CEEFFB}"/>
              </a:ext>
            </a:extLst>
          </p:cNvPr>
          <p:cNvSpPr/>
          <p:nvPr/>
        </p:nvSpPr>
        <p:spPr>
          <a:xfrm>
            <a:off x="5105400" y="5029201"/>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CC3BA86-C679-42C9-BD3A-5EBB29BA3B21}"/>
              </a:ext>
            </a:extLst>
          </p:cNvPr>
          <p:cNvSpPr/>
          <p:nvPr/>
        </p:nvSpPr>
        <p:spPr>
          <a:xfrm>
            <a:off x="5486400" y="1219200"/>
            <a:ext cx="3429000" cy="1066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4249217-96E6-4DD8-821D-12D66346ABE2}"/>
              </a:ext>
            </a:extLst>
          </p:cNvPr>
          <p:cNvSpPr/>
          <p:nvPr/>
        </p:nvSpPr>
        <p:spPr>
          <a:xfrm>
            <a:off x="5512573" y="2789419"/>
            <a:ext cx="3429000" cy="13158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B51F6DA-EDB2-4637-8373-B78D25B017C3}"/>
              </a:ext>
            </a:extLst>
          </p:cNvPr>
          <p:cNvSpPr/>
          <p:nvPr/>
        </p:nvSpPr>
        <p:spPr>
          <a:xfrm>
            <a:off x="5512573" y="4267200"/>
            <a:ext cx="3429000" cy="1657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ED9BE857-7098-4B55-AF50-6A054A93D2DF}"/>
              </a:ext>
            </a:extLst>
          </p:cNvPr>
          <p:cNvSpPr txBox="1"/>
          <p:nvPr/>
        </p:nvSpPr>
        <p:spPr>
          <a:xfrm>
            <a:off x="5494100" y="1219200"/>
            <a:ext cx="3429000" cy="1261884"/>
          </a:xfrm>
          <a:prstGeom prst="rect">
            <a:avLst/>
          </a:prstGeom>
          <a:noFill/>
        </p:spPr>
        <p:txBody>
          <a:bodyPr wrap="square" rtlCol="0">
            <a:spAutoFit/>
          </a:bodyPr>
          <a:lstStyle/>
          <a:p>
            <a:r>
              <a:rPr lang="en-US" sz="1100" dirty="0">
                <a:solidFill>
                  <a:schemeClr val="bg1"/>
                </a:solidFill>
              </a:rPr>
              <a:t>When will they graduate? Are they pursuing any specialized diplomas (occupational, etc.)? Be explicit. If you are developing an individualized experience for a student, you should be having conversations about what their course-load looks like. Also, include the Pre-ETS work you have facilitated for the student. </a:t>
            </a:r>
          </a:p>
          <a:p>
            <a:endParaRPr lang="en-US" sz="1000" dirty="0"/>
          </a:p>
        </p:txBody>
      </p:sp>
      <p:sp>
        <p:nvSpPr>
          <p:cNvPr id="13" name="TextBox 12">
            <a:extLst>
              <a:ext uri="{FF2B5EF4-FFF2-40B4-BE49-F238E27FC236}">
                <a16:creationId xmlns:a16="http://schemas.microsoft.com/office/drawing/2014/main" id="{40975E49-EA86-461B-8111-71445B60AF39}"/>
              </a:ext>
            </a:extLst>
          </p:cNvPr>
          <p:cNvSpPr txBox="1"/>
          <p:nvPr/>
        </p:nvSpPr>
        <p:spPr>
          <a:xfrm>
            <a:off x="5550673" y="2891879"/>
            <a:ext cx="3352800" cy="769441"/>
          </a:xfrm>
          <a:prstGeom prst="rect">
            <a:avLst/>
          </a:prstGeom>
          <a:noFill/>
        </p:spPr>
        <p:txBody>
          <a:bodyPr wrap="square" rtlCol="0">
            <a:spAutoFit/>
          </a:bodyPr>
          <a:lstStyle/>
          <a:p>
            <a:r>
              <a:rPr lang="en-US" sz="1100" dirty="0">
                <a:solidFill>
                  <a:schemeClr val="bg1"/>
                </a:solidFill>
              </a:rPr>
              <a:t>Are they considering any college programs? VR? Are they going straight to work or joining the military? This section should detail information regarding what immediately after high school will look like for them.</a:t>
            </a:r>
          </a:p>
        </p:txBody>
      </p:sp>
      <p:sp>
        <p:nvSpPr>
          <p:cNvPr id="14" name="TextBox 13">
            <a:extLst>
              <a:ext uri="{FF2B5EF4-FFF2-40B4-BE49-F238E27FC236}">
                <a16:creationId xmlns:a16="http://schemas.microsoft.com/office/drawing/2014/main" id="{8E2A8315-F541-48F4-BB0E-51260C1242AB}"/>
              </a:ext>
            </a:extLst>
          </p:cNvPr>
          <p:cNvSpPr txBox="1"/>
          <p:nvPr/>
        </p:nvSpPr>
        <p:spPr>
          <a:xfrm>
            <a:off x="5562600" y="4343400"/>
            <a:ext cx="3352800" cy="1446550"/>
          </a:xfrm>
          <a:prstGeom prst="rect">
            <a:avLst/>
          </a:prstGeom>
          <a:noFill/>
        </p:spPr>
        <p:txBody>
          <a:bodyPr wrap="square" rtlCol="0">
            <a:spAutoFit/>
          </a:bodyPr>
          <a:lstStyle/>
          <a:p>
            <a:r>
              <a:rPr lang="en-US" sz="1100" dirty="0">
                <a:solidFill>
                  <a:schemeClr val="bg1"/>
                </a:solidFill>
              </a:rPr>
              <a:t>What career is the student interested in pursuing? Entrepreneurship? What is their ideal title in their industry of interest? What Pre-ETS work has been done to explore career options?  It’s ok if a student details more than one interest but for the sake of the capstone, please only include two relevant to proposed placement.</a:t>
            </a:r>
          </a:p>
          <a:p>
            <a:endParaRPr lang="en-US" sz="1100" dirty="0"/>
          </a:p>
        </p:txBody>
      </p:sp>
    </p:spTree>
    <p:extLst>
      <p:ext uri="{BB962C8B-B14F-4D97-AF65-F5344CB8AC3E}">
        <p14:creationId xmlns:p14="http://schemas.microsoft.com/office/powerpoint/2010/main" val="227247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a:t>
            </a:r>
          </a:p>
        </p:txBody>
      </p:sp>
      <p:pic>
        <p:nvPicPr>
          <p:cNvPr id="6" name="Picture 5">
            <a:extLst>
              <a:ext uri="{FF2B5EF4-FFF2-40B4-BE49-F238E27FC236}">
                <a16:creationId xmlns:a16="http://schemas.microsoft.com/office/drawing/2014/main" id="{251200C6-6EC3-4862-B4D5-033DAD921D04}"/>
              </a:ext>
            </a:extLst>
          </p:cNvPr>
          <p:cNvPicPr>
            <a:picLocks noChangeAspect="1"/>
          </p:cNvPicPr>
          <p:nvPr/>
        </p:nvPicPr>
        <p:blipFill rotWithShape="1">
          <a:blip r:embed="rId2"/>
          <a:srcRect r="1583" b="75708"/>
          <a:stretch/>
        </p:blipFill>
        <p:spPr>
          <a:xfrm>
            <a:off x="139557" y="1219200"/>
            <a:ext cx="8804856" cy="2124432"/>
          </a:xfrm>
          <a:prstGeom prst="rect">
            <a:avLst/>
          </a:prstGeom>
        </p:spPr>
      </p:pic>
      <p:sp>
        <p:nvSpPr>
          <p:cNvPr id="3" name="Arrow: Left 2">
            <a:extLst>
              <a:ext uri="{FF2B5EF4-FFF2-40B4-BE49-F238E27FC236}">
                <a16:creationId xmlns:a16="http://schemas.microsoft.com/office/drawing/2014/main" id="{DB8807C4-0C2F-46B7-828F-6ECADB6F46E7}"/>
              </a:ext>
            </a:extLst>
          </p:cNvPr>
          <p:cNvSpPr/>
          <p:nvPr/>
        </p:nvSpPr>
        <p:spPr>
          <a:xfrm rot="5400000">
            <a:off x="4419600" y="3440651"/>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7367A7EE-2118-4E2C-8D9D-B8420B19E353}"/>
              </a:ext>
            </a:extLst>
          </p:cNvPr>
          <p:cNvGrpSpPr/>
          <p:nvPr/>
        </p:nvGrpSpPr>
        <p:grpSpPr>
          <a:xfrm>
            <a:off x="1066801" y="3652992"/>
            <a:ext cx="7146752" cy="2290608"/>
            <a:chOff x="5486400" y="1219200"/>
            <a:chExt cx="3429000" cy="1066800"/>
          </a:xfrm>
        </p:grpSpPr>
        <p:sp>
          <p:nvSpPr>
            <p:cNvPr id="9" name="Rectangle 8">
              <a:extLst>
                <a:ext uri="{FF2B5EF4-FFF2-40B4-BE49-F238E27FC236}">
                  <a16:creationId xmlns:a16="http://schemas.microsoft.com/office/drawing/2014/main" id="{2CC3BA86-C679-42C9-BD3A-5EBB29BA3B21}"/>
                </a:ext>
              </a:extLst>
            </p:cNvPr>
            <p:cNvSpPr/>
            <p:nvPr/>
          </p:nvSpPr>
          <p:spPr>
            <a:xfrm>
              <a:off x="5486400" y="1219200"/>
              <a:ext cx="3429000" cy="1066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ED9BE857-7098-4B55-AF50-6A054A93D2DF}"/>
                </a:ext>
              </a:extLst>
            </p:cNvPr>
            <p:cNvSpPr txBox="1"/>
            <p:nvPr/>
          </p:nvSpPr>
          <p:spPr>
            <a:xfrm>
              <a:off x="5486400" y="1336913"/>
              <a:ext cx="3429000" cy="831373"/>
            </a:xfrm>
            <a:prstGeom prst="rect">
              <a:avLst/>
            </a:prstGeom>
            <a:noFill/>
          </p:spPr>
          <p:txBody>
            <a:bodyPr wrap="square" rtlCol="0" anchor="ctr">
              <a:spAutoFit/>
            </a:bodyPr>
            <a:lstStyle/>
            <a:p>
              <a:pPr algn="ctr"/>
              <a:r>
                <a:rPr lang="en-US" sz="2000" dirty="0">
                  <a:solidFill>
                    <a:schemeClr val="bg1"/>
                  </a:solidFill>
                </a:rPr>
                <a:t>When will they graduate? Are they pursuing any specialized diplomas (occupational, etc.)? Be explicit. If you are developing an individualized experience for a student, you should be having conversations about what their course-load looks like. Also, include the Pre-ETS work you have facilitated for the student. </a:t>
              </a:r>
            </a:p>
            <a:p>
              <a:endParaRPr lang="en-US" sz="1000" dirty="0"/>
            </a:p>
          </p:txBody>
        </p:sp>
      </p:grpSp>
    </p:spTree>
    <p:extLst>
      <p:ext uri="{BB962C8B-B14F-4D97-AF65-F5344CB8AC3E}">
        <p14:creationId xmlns:p14="http://schemas.microsoft.com/office/powerpoint/2010/main" val="7027132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a:t>
            </a:r>
          </a:p>
        </p:txBody>
      </p:sp>
      <p:pic>
        <p:nvPicPr>
          <p:cNvPr id="6" name="Picture 5">
            <a:extLst>
              <a:ext uri="{FF2B5EF4-FFF2-40B4-BE49-F238E27FC236}">
                <a16:creationId xmlns:a16="http://schemas.microsoft.com/office/drawing/2014/main" id="{251200C6-6EC3-4862-B4D5-033DAD921D04}"/>
              </a:ext>
            </a:extLst>
          </p:cNvPr>
          <p:cNvPicPr>
            <a:picLocks noChangeAspect="1"/>
          </p:cNvPicPr>
          <p:nvPr/>
        </p:nvPicPr>
        <p:blipFill rotWithShape="1">
          <a:blip r:embed="rId2"/>
          <a:srcRect l="-2899" t="22672" r="-3167" b="36842"/>
          <a:stretch/>
        </p:blipFill>
        <p:spPr>
          <a:xfrm>
            <a:off x="1371600" y="1201180"/>
            <a:ext cx="6400800" cy="2108348"/>
          </a:xfrm>
          <a:prstGeom prst="rect">
            <a:avLst/>
          </a:prstGeom>
        </p:spPr>
      </p:pic>
      <p:sp>
        <p:nvSpPr>
          <p:cNvPr id="7" name="Arrow: Left 6">
            <a:extLst>
              <a:ext uri="{FF2B5EF4-FFF2-40B4-BE49-F238E27FC236}">
                <a16:creationId xmlns:a16="http://schemas.microsoft.com/office/drawing/2014/main" id="{1CD6688C-F09C-47CE-A7A3-2C5212589BBC}"/>
              </a:ext>
            </a:extLst>
          </p:cNvPr>
          <p:cNvSpPr/>
          <p:nvPr/>
        </p:nvSpPr>
        <p:spPr>
          <a:xfrm rot="5400000">
            <a:off x="4419600" y="3587996"/>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B2A5EF23-29E2-4A0C-833C-E322A0F452F3}"/>
              </a:ext>
            </a:extLst>
          </p:cNvPr>
          <p:cNvGrpSpPr/>
          <p:nvPr/>
        </p:nvGrpSpPr>
        <p:grpSpPr>
          <a:xfrm>
            <a:off x="1522588" y="3942664"/>
            <a:ext cx="6098823" cy="2108347"/>
            <a:chOff x="5512573" y="2789419"/>
            <a:chExt cx="3429000" cy="1315856"/>
          </a:xfrm>
        </p:grpSpPr>
        <p:sp>
          <p:nvSpPr>
            <p:cNvPr id="10" name="Rectangle 9">
              <a:extLst>
                <a:ext uri="{FF2B5EF4-FFF2-40B4-BE49-F238E27FC236}">
                  <a16:creationId xmlns:a16="http://schemas.microsoft.com/office/drawing/2014/main" id="{54249217-96E6-4DD8-821D-12D66346ABE2}"/>
                </a:ext>
              </a:extLst>
            </p:cNvPr>
            <p:cNvSpPr/>
            <p:nvPr/>
          </p:nvSpPr>
          <p:spPr>
            <a:xfrm>
              <a:off x="5512573" y="2789419"/>
              <a:ext cx="3429000" cy="13158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40975E49-EA86-461B-8111-71445B60AF39}"/>
                </a:ext>
              </a:extLst>
            </p:cNvPr>
            <p:cNvSpPr txBox="1"/>
            <p:nvPr/>
          </p:nvSpPr>
          <p:spPr>
            <a:xfrm>
              <a:off x="5550673" y="2891879"/>
              <a:ext cx="3352800" cy="1210159"/>
            </a:xfrm>
            <a:prstGeom prst="rect">
              <a:avLst/>
            </a:prstGeom>
            <a:noFill/>
          </p:spPr>
          <p:txBody>
            <a:bodyPr wrap="square" rtlCol="0" anchor="ctr">
              <a:spAutoFit/>
            </a:bodyPr>
            <a:lstStyle/>
            <a:p>
              <a:pPr algn="ctr"/>
              <a:r>
                <a:rPr lang="en-US" sz="2400" dirty="0">
                  <a:solidFill>
                    <a:schemeClr val="bg1"/>
                  </a:solidFill>
                </a:rPr>
                <a:t>Are they considering any college programs? VR? Are they going straight to work or joining the military? This section should detail information regarding what immediately after high school will look like for them</a:t>
              </a:r>
              <a:r>
                <a:rPr lang="en-US" sz="1100" dirty="0">
                  <a:solidFill>
                    <a:schemeClr val="bg1"/>
                  </a:solidFill>
                </a:rPr>
                <a:t>.</a:t>
              </a:r>
            </a:p>
          </p:txBody>
        </p:sp>
      </p:grpSp>
    </p:spTree>
    <p:extLst>
      <p:ext uri="{BB962C8B-B14F-4D97-AF65-F5344CB8AC3E}">
        <p14:creationId xmlns:p14="http://schemas.microsoft.com/office/powerpoint/2010/main" val="479631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a:t>
            </a:r>
          </a:p>
        </p:txBody>
      </p:sp>
      <p:pic>
        <p:nvPicPr>
          <p:cNvPr id="6" name="Picture 5">
            <a:extLst>
              <a:ext uri="{FF2B5EF4-FFF2-40B4-BE49-F238E27FC236}">
                <a16:creationId xmlns:a16="http://schemas.microsoft.com/office/drawing/2014/main" id="{251200C6-6EC3-4862-B4D5-033DAD921D04}"/>
              </a:ext>
            </a:extLst>
          </p:cNvPr>
          <p:cNvPicPr>
            <a:picLocks noChangeAspect="1"/>
          </p:cNvPicPr>
          <p:nvPr/>
        </p:nvPicPr>
        <p:blipFill rotWithShape="1">
          <a:blip r:embed="rId2"/>
          <a:srcRect t="61336"/>
          <a:stretch/>
        </p:blipFill>
        <p:spPr>
          <a:xfrm>
            <a:off x="1520673" y="1200696"/>
            <a:ext cx="6102653" cy="2306541"/>
          </a:xfrm>
          <a:prstGeom prst="rect">
            <a:avLst/>
          </a:prstGeom>
        </p:spPr>
      </p:pic>
      <p:sp>
        <p:nvSpPr>
          <p:cNvPr id="8" name="Arrow: Left 7">
            <a:extLst>
              <a:ext uri="{FF2B5EF4-FFF2-40B4-BE49-F238E27FC236}">
                <a16:creationId xmlns:a16="http://schemas.microsoft.com/office/drawing/2014/main" id="{2D22299B-BDED-4B88-90CC-3D0960CEEFFB}"/>
              </a:ext>
            </a:extLst>
          </p:cNvPr>
          <p:cNvSpPr/>
          <p:nvPr/>
        </p:nvSpPr>
        <p:spPr>
          <a:xfrm rot="5400000">
            <a:off x="4381499" y="3696718"/>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7E3CA38E-4EFC-4CCE-B542-2FB5E8C7FEE4}"/>
              </a:ext>
            </a:extLst>
          </p:cNvPr>
          <p:cNvGrpSpPr/>
          <p:nvPr/>
        </p:nvGrpSpPr>
        <p:grpSpPr>
          <a:xfrm>
            <a:off x="1520673" y="3962398"/>
            <a:ext cx="6102653" cy="2156695"/>
            <a:chOff x="5512573" y="4267200"/>
            <a:chExt cx="3429000" cy="1737337"/>
          </a:xfrm>
        </p:grpSpPr>
        <p:sp>
          <p:nvSpPr>
            <p:cNvPr id="11" name="Rectangle 10">
              <a:extLst>
                <a:ext uri="{FF2B5EF4-FFF2-40B4-BE49-F238E27FC236}">
                  <a16:creationId xmlns:a16="http://schemas.microsoft.com/office/drawing/2014/main" id="{7B51F6DA-EDB2-4637-8373-B78D25B017C3}"/>
                </a:ext>
              </a:extLst>
            </p:cNvPr>
            <p:cNvSpPr/>
            <p:nvPr/>
          </p:nvSpPr>
          <p:spPr>
            <a:xfrm>
              <a:off x="5512573" y="4267200"/>
              <a:ext cx="3429000" cy="16573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8E2A8315-F541-48F4-BB0E-51260C1242AB}"/>
                </a:ext>
              </a:extLst>
            </p:cNvPr>
            <p:cNvSpPr txBox="1"/>
            <p:nvPr/>
          </p:nvSpPr>
          <p:spPr>
            <a:xfrm>
              <a:off x="5562600" y="4454968"/>
              <a:ext cx="3352800" cy="1549569"/>
            </a:xfrm>
            <a:prstGeom prst="rect">
              <a:avLst/>
            </a:prstGeom>
            <a:noFill/>
          </p:spPr>
          <p:txBody>
            <a:bodyPr wrap="square" rtlCol="0" anchor="ctr">
              <a:spAutoFit/>
            </a:bodyPr>
            <a:lstStyle/>
            <a:p>
              <a:pPr algn="ctr"/>
              <a:r>
                <a:rPr lang="en-US" dirty="0">
                  <a:solidFill>
                    <a:schemeClr val="bg1"/>
                  </a:solidFill>
                </a:rPr>
                <a:t>What career is the student interested in pursuing? Entrepreneurship? What is their ideal title in their industry of interest? What Pre-ETS work has been done to explore career options? It’s ok if a student details more than one interest, but for the sake of the capstone, please only include two relevant to proposed placement.</a:t>
              </a:r>
            </a:p>
            <a:p>
              <a:endParaRPr lang="en-US" sz="1100" dirty="0"/>
            </a:p>
          </p:txBody>
        </p:sp>
      </p:grpSp>
    </p:spTree>
    <p:extLst>
      <p:ext uri="{BB962C8B-B14F-4D97-AF65-F5344CB8AC3E}">
        <p14:creationId xmlns:p14="http://schemas.microsoft.com/office/powerpoint/2010/main" val="3474837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sp>
        <p:nvSpPr>
          <p:cNvPr id="5" name="Content Placeholder 4">
            <a:extLst>
              <a:ext uri="{FF2B5EF4-FFF2-40B4-BE49-F238E27FC236}">
                <a16:creationId xmlns:a16="http://schemas.microsoft.com/office/drawing/2014/main" id="{869D2E93-D327-44CF-8DA1-FDE4EC860259}"/>
              </a:ext>
            </a:extLst>
          </p:cNvPr>
          <p:cNvSpPr>
            <a:spLocks noGrp="1"/>
          </p:cNvSpPr>
          <p:nvPr>
            <p:ph idx="1"/>
          </p:nvPr>
        </p:nvSpPr>
        <p:spPr/>
        <p:txBody>
          <a:bodyPr/>
          <a:lstStyle/>
          <a:p>
            <a:endParaRPr lang="en-US" dirty="0"/>
          </a:p>
        </p:txBody>
      </p:sp>
      <p:pic>
        <p:nvPicPr>
          <p:cNvPr id="6" name="Picture 5">
            <a:extLst>
              <a:ext uri="{FF2B5EF4-FFF2-40B4-BE49-F238E27FC236}">
                <a16:creationId xmlns:a16="http://schemas.microsoft.com/office/drawing/2014/main" id="{56F9E77A-D5B5-4C00-8BC0-32408C014AFA}"/>
              </a:ext>
            </a:extLst>
          </p:cNvPr>
          <p:cNvPicPr>
            <a:picLocks noChangeAspect="1"/>
          </p:cNvPicPr>
          <p:nvPr/>
        </p:nvPicPr>
        <p:blipFill>
          <a:blip r:embed="rId3"/>
          <a:stretch>
            <a:fillRect/>
          </a:stretch>
        </p:blipFill>
        <p:spPr>
          <a:xfrm>
            <a:off x="304800" y="1143000"/>
            <a:ext cx="4267200" cy="4871232"/>
          </a:xfrm>
          <a:prstGeom prst="rect">
            <a:avLst/>
          </a:prstGeom>
        </p:spPr>
      </p:pic>
      <p:sp>
        <p:nvSpPr>
          <p:cNvPr id="7" name="Arrow: Left 6">
            <a:extLst>
              <a:ext uri="{FF2B5EF4-FFF2-40B4-BE49-F238E27FC236}">
                <a16:creationId xmlns:a16="http://schemas.microsoft.com/office/drawing/2014/main" id="{A64090A8-B7FC-4270-9F18-CF89633C263E}"/>
              </a:ext>
            </a:extLst>
          </p:cNvPr>
          <p:cNvSpPr/>
          <p:nvPr/>
        </p:nvSpPr>
        <p:spPr>
          <a:xfrm>
            <a:off x="4724400" y="16002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Left 7">
            <a:extLst>
              <a:ext uri="{FF2B5EF4-FFF2-40B4-BE49-F238E27FC236}">
                <a16:creationId xmlns:a16="http://schemas.microsoft.com/office/drawing/2014/main" id="{B19872CD-D244-4E9D-AC7F-7BEC599F9F69}"/>
              </a:ext>
            </a:extLst>
          </p:cNvPr>
          <p:cNvSpPr/>
          <p:nvPr/>
        </p:nvSpPr>
        <p:spPr>
          <a:xfrm>
            <a:off x="4724400" y="25908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Left 8">
            <a:extLst>
              <a:ext uri="{FF2B5EF4-FFF2-40B4-BE49-F238E27FC236}">
                <a16:creationId xmlns:a16="http://schemas.microsoft.com/office/drawing/2014/main" id="{80141B2A-9A43-4D94-902D-AC7D166F33C7}"/>
              </a:ext>
            </a:extLst>
          </p:cNvPr>
          <p:cNvSpPr/>
          <p:nvPr/>
        </p:nvSpPr>
        <p:spPr>
          <a:xfrm>
            <a:off x="4724400" y="36576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Left 9">
            <a:extLst>
              <a:ext uri="{FF2B5EF4-FFF2-40B4-BE49-F238E27FC236}">
                <a16:creationId xmlns:a16="http://schemas.microsoft.com/office/drawing/2014/main" id="{8AA0DFB2-FDD2-47DC-8CC5-11B9415D8B9D}"/>
              </a:ext>
            </a:extLst>
          </p:cNvPr>
          <p:cNvSpPr/>
          <p:nvPr/>
        </p:nvSpPr>
        <p:spPr>
          <a:xfrm>
            <a:off x="4724400" y="46482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Left 10">
            <a:extLst>
              <a:ext uri="{FF2B5EF4-FFF2-40B4-BE49-F238E27FC236}">
                <a16:creationId xmlns:a16="http://schemas.microsoft.com/office/drawing/2014/main" id="{3AB8C4F2-D5D7-40AE-804A-1F61EDB48F07}"/>
              </a:ext>
            </a:extLst>
          </p:cNvPr>
          <p:cNvSpPr/>
          <p:nvPr/>
        </p:nvSpPr>
        <p:spPr>
          <a:xfrm>
            <a:off x="4724400" y="5486400"/>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37B3C34-DE92-4893-B4C9-B47864BCB553}"/>
              </a:ext>
            </a:extLst>
          </p:cNvPr>
          <p:cNvSpPr/>
          <p:nvPr/>
        </p:nvSpPr>
        <p:spPr>
          <a:xfrm>
            <a:off x="5181600" y="1134920"/>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8EAC220F-F1BD-45A9-AA90-0F917E56B082}"/>
              </a:ext>
            </a:extLst>
          </p:cNvPr>
          <p:cNvSpPr/>
          <p:nvPr/>
        </p:nvSpPr>
        <p:spPr>
          <a:xfrm>
            <a:off x="5181600" y="2205760"/>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6F7C3C1-28F7-45EA-AC63-4A769CF40453}"/>
              </a:ext>
            </a:extLst>
          </p:cNvPr>
          <p:cNvSpPr/>
          <p:nvPr/>
        </p:nvSpPr>
        <p:spPr>
          <a:xfrm>
            <a:off x="5181600" y="3200400"/>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7C56571-F3EA-4C58-942A-5401F41012F8}"/>
              </a:ext>
            </a:extLst>
          </p:cNvPr>
          <p:cNvSpPr/>
          <p:nvPr/>
        </p:nvSpPr>
        <p:spPr>
          <a:xfrm>
            <a:off x="5181600" y="4204277"/>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0CA15F4-DCFB-4B17-859F-086C86A71FDE}"/>
              </a:ext>
            </a:extLst>
          </p:cNvPr>
          <p:cNvSpPr/>
          <p:nvPr/>
        </p:nvSpPr>
        <p:spPr>
          <a:xfrm>
            <a:off x="5181600" y="5208154"/>
            <a:ext cx="3429000" cy="76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4876C26-9F29-41A3-8B4D-32A4CF464F10}"/>
              </a:ext>
            </a:extLst>
          </p:cNvPr>
          <p:cNvSpPr txBox="1"/>
          <p:nvPr/>
        </p:nvSpPr>
        <p:spPr>
          <a:xfrm>
            <a:off x="5257800" y="1223531"/>
            <a:ext cx="3276600" cy="938719"/>
          </a:xfrm>
          <a:prstGeom prst="rect">
            <a:avLst/>
          </a:prstGeom>
          <a:noFill/>
        </p:spPr>
        <p:txBody>
          <a:bodyPr wrap="square" rtlCol="0">
            <a:spAutoFit/>
          </a:bodyPr>
          <a:lstStyle/>
          <a:p>
            <a:r>
              <a:rPr lang="en-US" sz="1100" dirty="0">
                <a:solidFill>
                  <a:schemeClr val="bg1"/>
                </a:solidFill>
              </a:rPr>
              <a:t>This should be specific to their career choice as described in question 3 on page 1. Students need to be aware of what requirements are expected to pursue their careers of interest. </a:t>
            </a:r>
          </a:p>
          <a:p>
            <a:endParaRPr lang="en-US" sz="1100" dirty="0"/>
          </a:p>
        </p:txBody>
      </p:sp>
      <p:sp>
        <p:nvSpPr>
          <p:cNvPr id="3" name="TextBox 2">
            <a:extLst>
              <a:ext uri="{FF2B5EF4-FFF2-40B4-BE49-F238E27FC236}">
                <a16:creationId xmlns:a16="http://schemas.microsoft.com/office/drawing/2014/main" id="{24B1D54A-684B-4056-B2A2-53960A0F0A24}"/>
              </a:ext>
            </a:extLst>
          </p:cNvPr>
          <p:cNvSpPr txBox="1"/>
          <p:nvPr/>
        </p:nvSpPr>
        <p:spPr>
          <a:xfrm>
            <a:off x="5334000" y="2250861"/>
            <a:ext cx="3124200" cy="769441"/>
          </a:xfrm>
          <a:prstGeom prst="rect">
            <a:avLst/>
          </a:prstGeom>
          <a:noFill/>
        </p:spPr>
        <p:txBody>
          <a:bodyPr wrap="square" rtlCol="0">
            <a:spAutoFit/>
          </a:bodyPr>
          <a:lstStyle/>
          <a:p>
            <a:r>
              <a:rPr lang="en-US" sz="1100" dirty="0">
                <a:solidFill>
                  <a:schemeClr val="bg1"/>
                </a:solidFill>
              </a:rPr>
              <a:t>Capstone placement needs to follow the PRE-ETS goal setting and be Practical, Relevant, Engaging, Enjoyable, Timely, and Specific to student</a:t>
            </a:r>
          </a:p>
          <a:p>
            <a:endParaRPr lang="en-US" sz="1100" dirty="0"/>
          </a:p>
        </p:txBody>
      </p:sp>
      <p:sp>
        <p:nvSpPr>
          <p:cNvPr id="17" name="TextBox 16">
            <a:extLst>
              <a:ext uri="{FF2B5EF4-FFF2-40B4-BE49-F238E27FC236}">
                <a16:creationId xmlns:a16="http://schemas.microsoft.com/office/drawing/2014/main" id="{D7F38DF6-3792-41B7-9E5B-55E697BA9B71}"/>
              </a:ext>
            </a:extLst>
          </p:cNvPr>
          <p:cNvSpPr txBox="1"/>
          <p:nvPr/>
        </p:nvSpPr>
        <p:spPr>
          <a:xfrm>
            <a:off x="5257800" y="3209637"/>
            <a:ext cx="3276600" cy="769441"/>
          </a:xfrm>
          <a:prstGeom prst="rect">
            <a:avLst/>
          </a:prstGeom>
          <a:noFill/>
        </p:spPr>
        <p:txBody>
          <a:bodyPr wrap="square" rtlCol="0">
            <a:spAutoFit/>
          </a:bodyPr>
          <a:lstStyle/>
          <a:p>
            <a:r>
              <a:rPr lang="en-US" sz="1100" dirty="0">
                <a:solidFill>
                  <a:schemeClr val="bg1"/>
                </a:solidFill>
              </a:rPr>
              <a:t>Contractor must make this distinction of alignment clear to student of how this capstone experience will benefit them in pursuing their career of interest.</a:t>
            </a:r>
          </a:p>
          <a:p>
            <a:endParaRPr lang="en-US" sz="1100" dirty="0"/>
          </a:p>
        </p:txBody>
      </p:sp>
      <p:sp>
        <p:nvSpPr>
          <p:cNvPr id="18" name="TextBox 17">
            <a:extLst>
              <a:ext uri="{FF2B5EF4-FFF2-40B4-BE49-F238E27FC236}">
                <a16:creationId xmlns:a16="http://schemas.microsoft.com/office/drawing/2014/main" id="{284A2E11-44EB-42BB-A06D-AE376444ECB1}"/>
              </a:ext>
            </a:extLst>
          </p:cNvPr>
          <p:cNvSpPr txBox="1"/>
          <p:nvPr/>
        </p:nvSpPr>
        <p:spPr>
          <a:xfrm>
            <a:off x="5334000" y="4204277"/>
            <a:ext cx="3200400" cy="600164"/>
          </a:xfrm>
          <a:prstGeom prst="rect">
            <a:avLst/>
          </a:prstGeom>
          <a:noFill/>
        </p:spPr>
        <p:txBody>
          <a:bodyPr wrap="square" rtlCol="0">
            <a:spAutoFit/>
          </a:bodyPr>
          <a:lstStyle/>
          <a:p>
            <a:r>
              <a:rPr lang="en-US" sz="1100" dirty="0">
                <a:solidFill>
                  <a:schemeClr val="bg1"/>
                </a:solidFill>
              </a:rPr>
              <a:t>Direct quotes from students on what they hope to learn and experience from the capstone placement.</a:t>
            </a:r>
          </a:p>
          <a:p>
            <a:endParaRPr lang="en-US" sz="1100" dirty="0">
              <a:solidFill>
                <a:schemeClr val="bg1"/>
              </a:solidFill>
            </a:endParaRPr>
          </a:p>
        </p:txBody>
      </p:sp>
      <p:sp>
        <p:nvSpPr>
          <p:cNvPr id="19" name="TextBox 18">
            <a:extLst>
              <a:ext uri="{FF2B5EF4-FFF2-40B4-BE49-F238E27FC236}">
                <a16:creationId xmlns:a16="http://schemas.microsoft.com/office/drawing/2014/main" id="{12A641F8-6018-4979-BA0F-0794566982F1}"/>
              </a:ext>
            </a:extLst>
          </p:cNvPr>
          <p:cNvSpPr txBox="1"/>
          <p:nvPr/>
        </p:nvSpPr>
        <p:spPr>
          <a:xfrm>
            <a:off x="5257800" y="5284354"/>
            <a:ext cx="3276600" cy="769441"/>
          </a:xfrm>
          <a:prstGeom prst="rect">
            <a:avLst/>
          </a:prstGeom>
          <a:noFill/>
        </p:spPr>
        <p:txBody>
          <a:bodyPr wrap="square" rtlCol="0">
            <a:spAutoFit/>
          </a:bodyPr>
          <a:lstStyle/>
          <a:p>
            <a:r>
              <a:rPr lang="en-US" sz="1100" dirty="0">
                <a:solidFill>
                  <a:schemeClr val="bg1"/>
                </a:solidFill>
              </a:rPr>
              <a:t>What activities will the student engage in to aid them in enhancing employable skills and achieving favorable employment outcomes? </a:t>
            </a:r>
          </a:p>
          <a:p>
            <a:endParaRPr lang="en-US" sz="1100" dirty="0"/>
          </a:p>
        </p:txBody>
      </p:sp>
    </p:spTree>
    <p:extLst>
      <p:ext uri="{BB962C8B-B14F-4D97-AF65-F5344CB8AC3E}">
        <p14:creationId xmlns:p14="http://schemas.microsoft.com/office/powerpoint/2010/main" val="798571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pic>
        <p:nvPicPr>
          <p:cNvPr id="6" name="Picture 5">
            <a:extLst>
              <a:ext uri="{FF2B5EF4-FFF2-40B4-BE49-F238E27FC236}">
                <a16:creationId xmlns:a16="http://schemas.microsoft.com/office/drawing/2014/main" id="{56F9E77A-D5B5-4C00-8BC0-32408C014AFA}"/>
              </a:ext>
            </a:extLst>
          </p:cNvPr>
          <p:cNvPicPr>
            <a:picLocks noChangeAspect="1"/>
          </p:cNvPicPr>
          <p:nvPr/>
        </p:nvPicPr>
        <p:blipFill rotWithShape="1">
          <a:blip r:embed="rId3"/>
          <a:srcRect b="79076"/>
          <a:stretch/>
        </p:blipFill>
        <p:spPr>
          <a:xfrm>
            <a:off x="584256" y="1270000"/>
            <a:ext cx="7680960" cy="1834650"/>
          </a:xfrm>
          <a:prstGeom prst="rect">
            <a:avLst/>
          </a:prstGeom>
        </p:spPr>
      </p:pic>
      <p:sp>
        <p:nvSpPr>
          <p:cNvPr id="7" name="Arrow: Left 6">
            <a:extLst>
              <a:ext uri="{FF2B5EF4-FFF2-40B4-BE49-F238E27FC236}">
                <a16:creationId xmlns:a16="http://schemas.microsoft.com/office/drawing/2014/main" id="{A64090A8-B7FC-4270-9F18-CF89633C263E}"/>
              </a:ext>
            </a:extLst>
          </p:cNvPr>
          <p:cNvSpPr/>
          <p:nvPr/>
        </p:nvSpPr>
        <p:spPr>
          <a:xfrm rot="5400000">
            <a:off x="4381500" y="3430408"/>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0B5FE5EB-92C7-4FBE-A777-CDF1BD493EBB}"/>
              </a:ext>
            </a:extLst>
          </p:cNvPr>
          <p:cNvGrpSpPr/>
          <p:nvPr/>
        </p:nvGrpSpPr>
        <p:grpSpPr>
          <a:xfrm>
            <a:off x="1073856" y="3762016"/>
            <a:ext cx="7079544" cy="1956635"/>
            <a:chOff x="5181600" y="1134920"/>
            <a:chExt cx="3429000" cy="990600"/>
          </a:xfrm>
        </p:grpSpPr>
        <p:sp>
          <p:nvSpPr>
            <p:cNvPr id="12" name="Rectangle 11">
              <a:extLst>
                <a:ext uri="{FF2B5EF4-FFF2-40B4-BE49-F238E27FC236}">
                  <a16:creationId xmlns:a16="http://schemas.microsoft.com/office/drawing/2014/main" id="{237B3C34-DE92-4893-B4C9-B47864BCB553}"/>
                </a:ext>
              </a:extLst>
            </p:cNvPr>
            <p:cNvSpPr/>
            <p:nvPr/>
          </p:nvSpPr>
          <p:spPr>
            <a:xfrm>
              <a:off x="5181600" y="1134920"/>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4876C26-9F29-41A3-8B4D-32A4CF464F10}"/>
                </a:ext>
              </a:extLst>
            </p:cNvPr>
            <p:cNvSpPr txBox="1"/>
            <p:nvPr/>
          </p:nvSpPr>
          <p:spPr>
            <a:xfrm>
              <a:off x="5257800" y="1223531"/>
              <a:ext cx="3276600" cy="880385"/>
            </a:xfrm>
            <a:prstGeom prst="rect">
              <a:avLst/>
            </a:prstGeom>
            <a:noFill/>
          </p:spPr>
          <p:txBody>
            <a:bodyPr wrap="square" rtlCol="0">
              <a:spAutoFit/>
            </a:bodyPr>
            <a:lstStyle/>
            <a:p>
              <a:pPr algn="ctr"/>
              <a:r>
                <a:rPr lang="en-US" sz="2400" dirty="0">
                  <a:solidFill>
                    <a:schemeClr val="bg1"/>
                  </a:solidFill>
                </a:rPr>
                <a:t>This should be specific to their career choice as described in question 3 on page 1. Students need to be aware of what requirements are expected to pursue their careers of interest. </a:t>
              </a:r>
            </a:p>
            <a:p>
              <a:endParaRPr lang="en-US" sz="1100" dirty="0"/>
            </a:p>
          </p:txBody>
        </p:sp>
      </p:grpSp>
    </p:spTree>
    <p:extLst>
      <p:ext uri="{BB962C8B-B14F-4D97-AF65-F5344CB8AC3E}">
        <p14:creationId xmlns:p14="http://schemas.microsoft.com/office/powerpoint/2010/main" val="1286180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pic>
        <p:nvPicPr>
          <p:cNvPr id="6" name="Picture 5">
            <a:extLst>
              <a:ext uri="{FF2B5EF4-FFF2-40B4-BE49-F238E27FC236}">
                <a16:creationId xmlns:a16="http://schemas.microsoft.com/office/drawing/2014/main" id="{56F9E77A-D5B5-4C00-8BC0-32408C014AFA}"/>
              </a:ext>
            </a:extLst>
          </p:cNvPr>
          <p:cNvPicPr>
            <a:picLocks/>
          </p:cNvPicPr>
          <p:nvPr/>
        </p:nvPicPr>
        <p:blipFill rotWithShape="1">
          <a:blip r:embed="rId3"/>
          <a:srcRect t="18772" b="61461"/>
          <a:stretch/>
        </p:blipFill>
        <p:spPr>
          <a:xfrm>
            <a:off x="906779" y="1372596"/>
            <a:ext cx="7406640" cy="1828800"/>
          </a:xfrm>
          <a:prstGeom prst="rect">
            <a:avLst/>
          </a:prstGeom>
        </p:spPr>
      </p:pic>
      <p:sp>
        <p:nvSpPr>
          <p:cNvPr id="8" name="Arrow: Left 7">
            <a:extLst>
              <a:ext uri="{FF2B5EF4-FFF2-40B4-BE49-F238E27FC236}">
                <a16:creationId xmlns:a16="http://schemas.microsoft.com/office/drawing/2014/main" id="{B19872CD-D244-4E9D-AC7F-7BEC599F9F69}"/>
              </a:ext>
            </a:extLst>
          </p:cNvPr>
          <p:cNvSpPr/>
          <p:nvPr/>
        </p:nvSpPr>
        <p:spPr>
          <a:xfrm rot="5400000">
            <a:off x="4419599" y="3428501"/>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4D10F4B8-B10B-4E18-B6FB-799510759242}"/>
              </a:ext>
            </a:extLst>
          </p:cNvPr>
          <p:cNvGrpSpPr/>
          <p:nvPr/>
        </p:nvGrpSpPr>
        <p:grpSpPr>
          <a:xfrm>
            <a:off x="1143000" y="3886200"/>
            <a:ext cx="6858000" cy="1828800"/>
            <a:chOff x="5181600" y="2205760"/>
            <a:chExt cx="3429000" cy="914400"/>
          </a:xfrm>
        </p:grpSpPr>
        <p:sp>
          <p:nvSpPr>
            <p:cNvPr id="13" name="Rectangle 12">
              <a:extLst>
                <a:ext uri="{FF2B5EF4-FFF2-40B4-BE49-F238E27FC236}">
                  <a16:creationId xmlns:a16="http://schemas.microsoft.com/office/drawing/2014/main" id="{8EAC220F-F1BD-45A9-AA90-0F917E56B082}"/>
                </a:ext>
              </a:extLst>
            </p:cNvPr>
            <p:cNvSpPr/>
            <p:nvPr/>
          </p:nvSpPr>
          <p:spPr>
            <a:xfrm>
              <a:off x="5181600" y="2205760"/>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4B1D54A-684B-4056-B2A2-53960A0F0A24}"/>
                </a:ext>
              </a:extLst>
            </p:cNvPr>
            <p:cNvSpPr txBox="1"/>
            <p:nvPr/>
          </p:nvSpPr>
          <p:spPr>
            <a:xfrm>
              <a:off x="5334000" y="2320559"/>
              <a:ext cx="3124200" cy="684803"/>
            </a:xfrm>
            <a:prstGeom prst="rect">
              <a:avLst/>
            </a:prstGeom>
            <a:noFill/>
          </p:spPr>
          <p:txBody>
            <a:bodyPr wrap="square" rtlCol="0" anchor="ctr">
              <a:spAutoFit/>
            </a:bodyPr>
            <a:lstStyle/>
            <a:p>
              <a:pPr algn="ctr"/>
              <a:r>
                <a:rPr lang="en-US" sz="2400" dirty="0">
                  <a:solidFill>
                    <a:schemeClr val="bg1"/>
                  </a:solidFill>
                </a:rPr>
                <a:t>Capstone placement needs to follow the PRE-ETS goal setting and be Practical, Relevant, Engaging, Enjoyable, Timely, and Specific to student</a:t>
              </a:r>
            </a:p>
            <a:p>
              <a:endParaRPr lang="en-US" sz="1100" dirty="0"/>
            </a:p>
          </p:txBody>
        </p:sp>
      </p:grpSp>
    </p:spTree>
    <p:extLst>
      <p:ext uri="{BB962C8B-B14F-4D97-AF65-F5344CB8AC3E}">
        <p14:creationId xmlns:p14="http://schemas.microsoft.com/office/powerpoint/2010/main" val="8022222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pic>
        <p:nvPicPr>
          <p:cNvPr id="6" name="Picture 5">
            <a:extLst>
              <a:ext uri="{FF2B5EF4-FFF2-40B4-BE49-F238E27FC236}">
                <a16:creationId xmlns:a16="http://schemas.microsoft.com/office/drawing/2014/main" id="{56F9E77A-D5B5-4C00-8BC0-32408C014AFA}"/>
              </a:ext>
            </a:extLst>
          </p:cNvPr>
          <p:cNvPicPr>
            <a:picLocks noChangeAspect="1"/>
          </p:cNvPicPr>
          <p:nvPr/>
        </p:nvPicPr>
        <p:blipFill rotWithShape="1">
          <a:blip r:embed="rId3"/>
          <a:srcRect t="38539" b="38992"/>
          <a:stretch/>
        </p:blipFill>
        <p:spPr>
          <a:xfrm>
            <a:off x="876300" y="1323809"/>
            <a:ext cx="7486576" cy="1920240"/>
          </a:xfrm>
          <a:prstGeom prst="rect">
            <a:avLst/>
          </a:prstGeom>
        </p:spPr>
      </p:pic>
      <p:sp>
        <p:nvSpPr>
          <p:cNvPr id="9" name="Arrow: Left 8">
            <a:extLst>
              <a:ext uri="{FF2B5EF4-FFF2-40B4-BE49-F238E27FC236}">
                <a16:creationId xmlns:a16="http://schemas.microsoft.com/office/drawing/2014/main" id="{80141B2A-9A43-4D94-902D-AC7D166F33C7}"/>
              </a:ext>
            </a:extLst>
          </p:cNvPr>
          <p:cNvSpPr/>
          <p:nvPr/>
        </p:nvSpPr>
        <p:spPr>
          <a:xfrm rot="5400000">
            <a:off x="4419600" y="3638891"/>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74F4036-4F03-4215-9DB5-B80548481E15}"/>
              </a:ext>
            </a:extLst>
          </p:cNvPr>
          <p:cNvGrpSpPr/>
          <p:nvPr/>
        </p:nvGrpSpPr>
        <p:grpSpPr>
          <a:xfrm>
            <a:off x="1200150" y="4086391"/>
            <a:ext cx="6667500" cy="1447800"/>
            <a:chOff x="5181600" y="3200400"/>
            <a:chExt cx="3429000" cy="914400"/>
          </a:xfrm>
        </p:grpSpPr>
        <p:sp>
          <p:nvSpPr>
            <p:cNvPr id="14" name="Rectangle 13">
              <a:extLst>
                <a:ext uri="{FF2B5EF4-FFF2-40B4-BE49-F238E27FC236}">
                  <a16:creationId xmlns:a16="http://schemas.microsoft.com/office/drawing/2014/main" id="{96F7C3C1-28F7-45EA-AC63-4A769CF40453}"/>
                </a:ext>
              </a:extLst>
            </p:cNvPr>
            <p:cNvSpPr/>
            <p:nvPr/>
          </p:nvSpPr>
          <p:spPr>
            <a:xfrm>
              <a:off x="5181600" y="3200400"/>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D7F38DF6-3792-41B7-9E5B-55E697BA9B71}"/>
                </a:ext>
              </a:extLst>
            </p:cNvPr>
            <p:cNvSpPr txBox="1"/>
            <p:nvPr/>
          </p:nvSpPr>
          <p:spPr>
            <a:xfrm>
              <a:off x="5257800" y="3283408"/>
              <a:ext cx="3276600" cy="748383"/>
            </a:xfrm>
            <a:prstGeom prst="rect">
              <a:avLst/>
            </a:prstGeom>
            <a:noFill/>
          </p:spPr>
          <p:txBody>
            <a:bodyPr wrap="square" rtlCol="0">
              <a:spAutoFit/>
            </a:bodyPr>
            <a:lstStyle/>
            <a:p>
              <a:pPr algn="ctr"/>
              <a:r>
                <a:rPr lang="en-US" sz="2000" dirty="0">
                  <a:solidFill>
                    <a:schemeClr val="bg1"/>
                  </a:solidFill>
                </a:rPr>
                <a:t>Contractor must make this distinction of alignment clear to student of how this capstone experience will benefit them in pursuing their career of interest.</a:t>
              </a:r>
            </a:p>
            <a:p>
              <a:endParaRPr lang="en-US" sz="1100" dirty="0"/>
            </a:p>
          </p:txBody>
        </p:sp>
      </p:grpSp>
    </p:spTree>
    <p:extLst>
      <p:ext uri="{BB962C8B-B14F-4D97-AF65-F5344CB8AC3E}">
        <p14:creationId xmlns:p14="http://schemas.microsoft.com/office/powerpoint/2010/main" val="2255563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pic>
        <p:nvPicPr>
          <p:cNvPr id="6" name="Picture 5">
            <a:extLst>
              <a:ext uri="{FF2B5EF4-FFF2-40B4-BE49-F238E27FC236}">
                <a16:creationId xmlns:a16="http://schemas.microsoft.com/office/drawing/2014/main" id="{56F9E77A-D5B5-4C00-8BC0-32408C014AFA}"/>
              </a:ext>
            </a:extLst>
          </p:cNvPr>
          <p:cNvPicPr>
            <a:picLocks/>
          </p:cNvPicPr>
          <p:nvPr/>
        </p:nvPicPr>
        <p:blipFill rotWithShape="1">
          <a:blip r:embed="rId3"/>
          <a:srcRect t="61007" b="18385"/>
          <a:stretch/>
        </p:blipFill>
        <p:spPr>
          <a:xfrm>
            <a:off x="906780" y="1235871"/>
            <a:ext cx="7406640" cy="1873826"/>
          </a:xfrm>
          <a:prstGeom prst="rect">
            <a:avLst/>
          </a:prstGeom>
        </p:spPr>
      </p:pic>
      <p:sp>
        <p:nvSpPr>
          <p:cNvPr id="10" name="Arrow: Left 9">
            <a:extLst>
              <a:ext uri="{FF2B5EF4-FFF2-40B4-BE49-F238E27FC236}">
                <a16:creationId xmlns:a16="http://schemas.microsoft.com/office/drawing/2014/main" id="{8AA0DFB2-FDD2-47DC-8CC5-11B9415D8B9D}"/>
              </a:ext>
            </a:extLst>
          </p:cNvPr>
          <p:cNvSpPr/>
          <p:nvPr/>
        </p:nvSpPr>
        <p:spPr>
          <a:xfrm rot="5400000">
            <a:off x="4419600" y="3530597"/>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74572D36-186A-4642-A3B8-6F1A1918CFAF}"/>
              </a:ext>
            </a:extLst>
          </p:cNvPr>
          <p:cNvGrpSpPr/>
          <p:nvPr/>
        </p:nvGrpSpPr>
        <p:grpSpPr>
          <a:xfrm>
            <a:off x="1295400" y="3886200"/>
            <a:ext cx="6629400" cy="1981200"/>
            <a:chOff x="5181600" y="4204277"/>
            <a:chExt cx="3429000" cy="914400"/>
          </a:xfrm>
        </p:grpSpPr>
        <p:sp>
          <p:nvSpPr>
            <p:cNvPr id="15" name="Rectangle 14">
              <a:extLst>
                <a:ext uri="{FF2B5EF4-FFF2-40B4-BE49-F238E27FC236}">
                  <a16:creationId xmlns:a16="http://schemas.microsoft.com/office/drawing/2014/main" id="{07C56571-F3EA-4C58-942A-5401F41012F8}"/>
                </a:ext>
              </a:extLst>
            </p:cNvPr>
            <p:cNvSpPr/>
            <p:nvPr/>
          </p:nvSpPr>
          <p:spPr>
            <a:xfrm>
              <a:off x="5181600" y="4204277"/>
              <a:ext cx="3429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284A2E11-44EB-42BB-A06D-AE376444ECB1}"/>
                </a:ext>
              </a:extLst>
            </p:cNvPr>
            <p:cNvSpPr txBox="1"/>
            <p:nvPr/>
          </p:nvSpPr>
          <p:spPr>
            <a:xfrm>
              <a:off x="5295900" y="4380123"/>
              <a:ext cx="3200400" cy="632126"/>
            </a:xfrm>
            <a:prstGeom prst="rect">
              <a:avLst/>
            </a:prstGeom>
            <a:noFill/>
          </p:spPr>
          <p:txBody>
            <a:bodyPr wrap="square" rtlCol="0">
              <a:spAutoFit/>
            </a:bodyPr>
            <a:lstStyle/>
            <a:p>
              <a:pPr algn="ctr"/>
              <a:r>
                <a:rPr lang="en-US" sz="2400" dirty="0">
                  <a:solidFill>
                    <a:schemeClr val="bg1"/>
                  </a:solidFill>
                </a:rPr>
                <a:t>Direct quotes from students on what they hope to learn and experience from the capstone placement.</a:t>
              </a:r>
            </a:p>
            <a:p>
              <a:endParaRPr lang="en-US" sz="1100" dirty="0">
                <a:solidFill>
                  <a:schemeClr val="bg1"/>
                </a:solidFill>
              </a:endParaRPr>
            </a:p>
          </p:txBody>
        </p:sp>
      </p:grpSp>
    </p:spTree>
    <p:extLst>
      <p:ext uri="{BB962C8B-B14F-4D97-AF65-F5344CB8AC3E}">
        <p14:creationId xmlns:p14="http://schemas.microsoft.com/office/powerpoint/2010/main" val="126896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Personalized Learning Plan cont. </a:t>
            </a:r>
          </a:p>
        </p:txBody>
      </p:sp>
      <p:pic>
        <p:nvPicPr>
          <p:cNvPr id="6" name="Picture 5">
            <a:extLst>
              <a:ext uri="{FF2B5EF4-FFF2-40B4-BE49-F238E27FC236}">
                <a16:creationId xmlns:a16="http://schemas.microsoft.com/office/drawing/2014/main" id="{56F9E77A-D5B5-4C00-8BC0-32408C014AFA}"/>
              </a:ext>
            </a:extLst>
          </p:cNvPr>
          <p:cNvPicPr>
            <a:picLocks/>
          </p:cNvPicPr>
          <p:nvPr/>
        </p:nvPicPr>
        <p:blipFill rotWithShape="1">
          <a:blip r:embed="rId3"/>
          <a:srcRect t="79779"/>
          <a:stretch/>
        </p:blipFill>
        <p:spPr>
          <a:xfrm>
            <a:off x="868680" y="1296416"/>
            <a:ext cx="7406640" cy="1828800"/>
          </a:xfrm>
          <a:prstGeom prst="rect">
            <a:avLst/>
          </a:prstGeom>
        </p:spPr>
      </p:pic>
      <p:sp>
        <p:nvSpPr>
          <p:cNvPr id="11" name="Arrow: Left 10">
            <a:extLst>
              <a:ext uri="{FF2B5EF4-FFF2-40B4-BE49-F238E27FC236}">
                <a16:creationId xmlns:a16="http://schemas.microsoft.com/office/drawing/2014/main" id="{3AB8C4F2-D5D7-40AE-804A-1F61EDB48F07}"/>
              </a:ext>
            </a:extLst>
          </p:cNvPr>
          <p:cNvSpPr/>
          <p:nvPr/>
        </p:nvSpPr>
        <p:spPr>
          <a:xfrm rot="5400000">
            <a:off x="4443663" y="3458436"/>
            <a:ext cx="304800" cy="76200"/>
          </a:xfrm>
          <a:prstGeom prst="lef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A651485-15EF-481F-B290-D8438C868CBA}"/>
              </a:ext>
            </a:extLst>
          </p:cNvPr>
          <p:cNvGrpSpPr/>
          <p:nvPr/>
        </p:nvGrpSpPr>
        <p:grpSpPr>
          <a:xfrm>
            <a:off x="1371600" y="3867856"/>
            <a:ext cx="6400800" cy="1967072"/>
            <a:chOff x="5181600" y="5208154"/>
            <a:chExt cx="3429000" cy="762000"/>
          </a:xfrm>
        </p:grpSpPr>
        <p:sp>
          <p:nvSpPr>
            <p:cNvPr id="16" name="Rectangle 15">
              <a:extLst>
                <a:ext uri="{FF2B5EF4-FFF2-40B4-BE49-F238E27FC236}">
                  <a16:creationId xmlns:a16="http://schemas.microsoft.com/office/drawing/2014/main" id="{E0CA15F4-DCFB-4B17-859F-086C86A71FDE}"/>
                </a:ext>
              </a:extLst>
            </p:cNvPr>
            <p:cNvSpPr/>
            <p:nvPr/>
          </p:nvSpPr>
          <p:spPr>
            <a:xfrm>
              <a:off x="5181600" y="5208154"/>
              <a:ext cx="3429000" cy="76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12A641F8-6018-4979-BA0F-0794566982F1}"/>
                </a:ext>
              </a:extLst>
            </p:cNvPr>
            <p:cNvSpPr txBox="1"/>
            <p:nvPr/>
          </p:nvSpPr>
          <p:spPr>
            <a:xfrm>
              <a:off x="5257800" y="5323877"/>
              <a:ext cx="3276600" cy="530555"/>
            </a:xfrm>
            <a:prstGeom prst="rect">
              <a:avLst/>
            </a:prstGeom>
            <a:noFill/>
          </p:spPr>
          <p:txBody>
            <a:bodyPr wrap="square" rtlCol="0">
              <a:spAutoFit/>
            </a:bodyPr>
            <a:lstStyle/>
            <a:p>
              <a:pPr algn="ctr"/>
              <a:r>
                <a:rPr lang="en-US" sz="2400" dirty="0">
                  <a:solidFill>
                    <a:schemeClr val="bg1"/>
                  </a:solidFill>
                </a:rPr>
                <a:t>What activities will the student engage in to aid them in enhancing employable skills and achieving favorable employment outcomes? </a:t>
              </a:r>
            </a:p>
            <a:p>
              <a:pPr algn="ctr"/>
              <a:endParaRPr lang="en-US" sz="1100" dirty="0"/>
            </a:p>
          </p:txBody>
        </p:sp>
      </p:grpSp>
    </p:spTree>
    <p:extLst>
      <p:ext uri="{BB962C8B-B14F-4D97-AF65-F5344CB8AC3E}">
        <p14:creationId xmlns:p14="http://schemas.microsoft.com/office/powerpoint/2010/main" val="25368947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0617-7490-45B1-8034-62D80C7BC1A2}"/>
              </a:ext>
            </a:extLst>
          </p:cNvPr>
          <p:cNvSpPr>
            <a:spLocks noGrp="1"/>
          </p:cNvSpPr>
          <p:nvPr>
            <p:ph type="title"/>
          </p:nvPr>
        </p:nvSpPr>
        <p:spPr/>
        <p:txBody>
          <a:bodyPr/>
          <a:lstStyle/>
          <a:p>
            <a:r>
              <a:rPr lang="en-US" dirty="0"/>
              <a:t>Page 3- Safety Training</a:t>
            </a:r>
          </a:p>
        </p:txBody>
      </p:sp>
      <p:pic>
        <p:nvPicPr>
          <p:cNvPr id="4" name="Picture 3" descr="Table&#10;&#10;Description automatically generated">
            <a:extLst>
              <a:ext uri="{FF2B5EF4-FFF2-40B4-BE49-F238E27FC236}">
                <a16:creationId xmlns:a16="http://schemas.microsoft.com/office/drawing/2014/main" id="{7A5E6B33-F043-464F-AF53-5CF4B6F2C24D}"/>
              </a:ext>
            </a:extLst>
          </p:cNvPr>
          <p:cNvPicPr>
            <a:picLocks noChangeAspect="1"/>
          </p:cNvPicPr>
          <p:nvPr/>
        </p:nvPicPr>
        <p:blipFill>
          <a:blip r:embed="rId2"/>
          <a:stretch>
            <a:fillRect/>
          </a:stretch>
        </p:blipFill>
        <p:spPr>
          <a:xfrm>
            <a:off x="2362200" y="1219200"/>
            <a:ext cx="4191000" cy="4705233"/>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212993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B118-3899-4D02-88C0-417AB8F582BC}"/>
              </a:ext>
            </a:extLst>
          </p:cNvPr>
          <p:cNvSpPr>
            <a:spLocks noGrp="1"/>
          </p:cNvSpPr>
          <p:nvPr>
            <p:ph type="title"/>
          </p:nvPr>
        </p:nvSpPr>
        <p:spPr/>
        <p:txBody>
          <a:bodyPr/>
          <a:lstStyle/>
          <a:p>
            <a:r>
              <a:rPr lang="en-US" dirty="0"/>
              <a:t>Page 3- Safety Training cont. </a:t>
            </a:r>
          </a:p>
        </p:txBody>
      </p:sp>
      <p:pic>
        <p:nvPicPr>
          <p:cNvPr id="4" name="Picture 3">
            <a:extLst>
              <a:ext uri="{FF2B5EF4-FFF2-40B4-BE49-F238E27FC236}">
                <a16:creationId xmlns:a16="http://schemas.microsoft.com/office/drawing/2014/main" id="{30DDF76E-DC5C-4232-873D-7360569D419A}"/>
              </a:ext>
            </a:extLst>
          </p:cNvPr>
          <p:cNvPicPr>
            <a:picLocks noChangeAspect="1"/>
          </p:cNvPicPr>
          <p:nvPr/>
        </p:nvPicPr>
        <p:blipFill>
          <a:blip r:embed="rId2"/>
          <a:stretch>
            <a:fillRect/>
          </a:stretch>
        </p:blipFill>
        <p:spPr>
          <a:xfrm>
            <a:off x="304800" y="1143000"/>
            <a:ext cx="6096000" cy="4915484"/>
          </a:xfrm>
          <a:prstGeom prst="rect">
            <a:avLst/>
          </a:prstGeom>
        </p:spPr>
      </p:pic>
      <p:sp>
        <p:nvSpPr>
          <p:cNvPr id="5" name="Rectangle 4">
            <a:extLst>
              <a:ext uri="{FF2B5EF4-FFF2-40B4-BE49-F238E27FC236}">
                <a16:creationId xmlns:a16="http://schemas.microsoft.com/office/drawing/2014/main" id="{6F4474DD-F1F9-4C23-BA7D-D6696ADB06F3}"/>
              </a:ext>
            </a:extLst>
          </p:cNvPr>
          <p:cNvSpPr/>
          <p:nvPr/>
        </p:nvSpPr>
        <p:spPr>
          <a:xfrm>
            <a:off x="6781800" y="1467142"/>
            <a:ext cx="2099353" cy="4267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33C84CDF-975E-4AE5-9B09-5304C4DBE348}"/>
              </a:ext>
            </a:extLst>
          </p:cNvPr>
          <p:cNvSpPr txBox="1"/>
          <p:nvPr/>
        </p:nvSpPr>
        <p:spPr>
          <a:xfrm>
            <a:off x="6823753" y="1547725"/>
            <a:ext cx="2057400" cy="4185761"/>
          </a:xfrm>
          <a:prstGeom prst="rect">
            <a:avLst/>
          </a:prstGeom>
          <a:noFill/>
        </p:spPr>
        <p:txBody>
          <a:bodyPr wrap="square" rtlCol="0">
            <a:spAutoFit/>
          </a:bodyPr>
          <a:lstStyle/>
          <a:p>
            <a:pPr algn="ctr"/>
            <a:r>
              <a:rPr lang="en-US" sz="1400" dirty="0">
                <a:solidFill>
                  <a:schemeClr val="bg1"/>
                </a:solidFill>
              </a:rPr>
              <a:t>Safety training can be planned and implemented by the contractor, work-site supervisor, or in tandem. Participants are not limited to safety training specifics, however training should be in alignment with job-related functions and protocols. For example: If a student is working in a doctors office, appropriate safety training topics would be: Bloodborne Pathogens, HIPAA, and Personal-Protective Equipment.</a:t>
            </a:r>
          </a:p>
        </p:txBody>
      </p:sp>
    </p:spTree>
    <p:extLst>
      <p:ext uri="{BB962C8B-B14F-4D97-AF65-F5344CB8AC3E}">
        <p14:creationId xmlns:p14="http://schemas.microsoft.com/office/powerpoint/2010/main" val="1743159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4CE5-990B-4C86-AFF9-1400BE412D32}"/>
              </a:ext>
            </a:extLst>
          </p:cNvPr>
          <p:cNvSpPr>
            <a:spLocks noGrp="1"/>
          </p:cNvSpPr>
          <p:nvPr>
            <p:ph type="title"/>
          </p:nvPr>
        </p:nvSpPr>
        <p:spPr/>
        <p:txBody>
          <a:bodyPr/>
          <a:lstStyle/>
          <a:p>
            <a:r>
              <a:rPr lang="en-US" dirty="0"/>
              <a:t>Page 4- Work Schedule </a:t>
            </a:r>
          </a:p>
        </p:txBody>
      </p:sp>
      <p:pic>
        <p:nvPicPr>
          <p:cNvPr id="4" name="Content Placeholder 3" descr="Table&#10;&#10;Description automatically generated">
            <a:extLst>
              <a:ext uri="{FF2B5EF4-FFF2-40B4-BE49-F238E27FC236}">
                <a16:creationId xmlns:a16="http://schemas.microsoft.com/office/drawing/2014/main" id="{C5CCCC15-5EA0-4158-BEFE-B418E97E6C15}"/>
              </a:ext>
            </a:extLst>
          </p:cNvPr>
          <p:cNvPicPr>
            <a:picLocks noGrp="1" noChangeAspect="1"/>
          </p:cNvPicPr>
          <p:nvPr>
            <p:ph idx="1"/>
          </p:nvPr>
        </p:nvPicPr>
        <p:blipFill>
          <a:blip r:embed="rId2"/>
          <a:stretch>
            <a:fillRect/>
          </a:stretch>
        </p:blipFill>
        <p:spPr>
          <a:xfrm>
            <a:off x="2238375" y="1219200"/>
            <a:ext cx="4667250" cy="4772025"/>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3954364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74A50-5736-46EE-AFE0-ECDE82628A40}"/>
              </a:ext>
            </a:extLst>
          </p:cNvPr>
          <p:cNvSpPr>
            <a:spLocks noGrp="1"/>
          </p:cNvSpPr>
          <p:nvPr>
            <p:ph type="title"/>
          </p:nvPr>
        </p:nvSpPr>
        <p:spPr/>
        <p:txBody>
          <a:bodyPr/>
          <a:lstStyle/>
          <a:p>
            <a:r>
              <a:rPr lang="en-US" dirty="0"/>
              <a:t>Page 4- Work Schedule cont.</a:t>
            </a:r>
          </a:p>
        </p:txBody>
      </p:sp>
      <p:pic>
        <p:nvPicPr>
          <p:cNvPr id="5" name="Picture 4">
            <a:extLst>
              <a:ext uri="{FF2B5EF4-FFF2-40B4-BE49-F238E27FC236}">
                <a16:creationId xmlns:a16="http://schemas.microsoft.com/office/drawing/2014/main" id="{EDEF1C47-A11B-4057-8156-F8328A96112E}"/>
              </a:ext>
            </a:extLst>
          </p:cNvPr>
          <p:cNvPicPr>
            <a:picLocks noChangeAspect="1"/>
          </p:cNvPicPr>
          <p:nvPr/>
        </p:nvPicPr>
        <p:blipFill>
          <a:blip r:embed="rId2"/>
          <a:stretch>
            <a:fillRect/>
          </a:stretch>
        </p:blipFill>
        <p:spPr>
          <a:xfrm>
            <a:off x="381000" y="1600200"/>
            <a:ext cx="5610029" cy="4395787"/>
          </a:xfrm>
          <a:prstGeom prst="rect">
            <a:avLst/>
          </a:prstGeom>
        </p:spPr>
      </p:pic>
      <p:sp>
        <p:nvSpPr>
          <p:cNvPr id="6" name="Rectangle 5">
            <a:extLst>
              <a:ext uri="{FF2B5EF4-FFF2-40B4-BE49-F238E27FC236}">
                <a16:creationId xmlns:a16="http://schemas.microsoft.com/office/drawing/2014/main" id="{69AEF630-8D87-4738-B442-453D1C972E61}"/>
              </a:ext>
            </a:extLst>
          </p:cNvPr>
          <p:cNvSpPr/>
          <p:nvPr/>
        </p:nvSpPr>
        <p:spPr>
          <a:xfrm>
            <a:off x="6629400" y="1600200"/>
            <a:ext cx="2057400" cy="4267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685AC134-EE21-49EC-A0B7-8E06710B8628}"/>
              </a:ext>
            </a:extLst>
          </p:cNvPr>
          <p:cNvSpPr txBox="1"/>
          <p:nvPr/>
        </p:nvSpPr>
        <p:spPr>
          <a:xfrm>
            <a:off x="6629400" y="1600200"/>
            <a:ext cx="2057400" cy="2677656"/>
          </a:xfrm>
          <a:prstGeom prst="rect">
            <a:avLst/>
          </a:prstGeom>
          <a:noFill/>
        </p:spPr>
        <p:txBody>
          <a:bodyPr wrap="square" rtlCol="0">
            <a:spAutoFit/>
          </a:bodyPr>
          <a:lstStyle/>
          <a:p>
            <a:pPr algn="ctr"/>
            <a:r>
              <a:rPr lang="en-US" sz="1400" dirty="0">
                <a:solidFill>
                  <a:schemeClr val="bg1"/>
                </a:solidFill>
              </a:rPr>
              <a:t>Clearly define the anticipated work hours and type of experience the participant will be engaged in. If work hours deviate from what is listed and updated work schedule needs to be submitted by the contractor. Verify if the work-site has workers’ compensation coverage. </a:t>
            </a:r>
          </a:p>
        </p:txBody>
      </p:sp>
      <p:pic>
        <p:nvPicPr>
          <p:cNvPr id="8" name="Picture 7">
            <a:extLst>
              <a:ext uri="{FF2B5EF4-FFF2-40B4-BE49-F238E27FC236}">
                <a16:creationId xmlns:a16="http://schemas.microsoft.com/office/drawing/2014/main" id="{6959E705-010F-4FDA-8A2E-1FC4156FAC4E}"/>
              </a:ext>
            </a:extLst>
          </p:cNvPr>
          <p:cNvPicPr>
            <a:picLocks noChangeAspect="1"/>
          </p:cNvPicPr>
          <p:nvPr/>
        </p:nvPicPr>
        <p:blipFill>
          <a:blip r:embed="rId3"/>
          <a:stretch>
            <a:fillRect/>
          </a:stretch>
        </p:blipFill>
        <p:spPr>
          <a:xfrm>
            <a:off x="280889" y="5669301"/>
            <a:ext cx="6029325" cy="257175"/>
          </a:xfrm>
          <a:prstGeom prst="rect">
            <a:avLst/>
          </a:prstGeom>
        </p:spPr>
      </p:pic>
    </p:spTree>
    <p:extLst>
      <p:ext uri="{BB962C8B-B14F-4D97-AF65-F5344CB8AC3E}">
        <p14:creationId xmlns:p14="http://schemas.microsoft.com/office/powerpoint/2010/main" val="2198977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D599-1BD2-40EF-A40A-3DDD3C49AACB}"/>
              </a:ext>
            </a:extLst>
          </p:cNvPr>
          <p:cNvSpPr>
            <a:spLocks noGrp="1"/>
          </p:cNvSpPr>
          <p:nvPr>
            <p:ph type="title"/>
          </p:nvPr>
        </p:nvSpPr>
        <p:spPr/>
        <p:txBody>
          <a:bodyPr/>
          <a:lstStyle/>
          <a:p>
            <a:r>
              <a:rPr lang="en-US" dirty="0"/>
              <a:t>Page 5- Insurance Information</a:t>
            </a:r>
          </a:p>
        </p:txBody>
      </p:sp>
      <p:pic>
        <p:nvPicPr>
          <p:cNvPr id="4" name="Content Placeholder 3" descr="Table&#10;&#10;Description automatically generated">
            <a:extLst>
              <a:ext uri="{FF2B5EF4-FFF2-40B4-BE49-F238E27FC236}">
                <a16:creationId xmlns:a16="http://schemas.microsoft.com/office/drawing/2014/main" id="{8A67A02F-6BE7-494A-9B9E-A04BC8CE2A13}"/>
              </a:ext>
            </a:extLst>
          </p:cNvPr>
          <p:cNvPicPr>
            <a:picLocks noGrp="1" noChangeAspect="1"/>
          </p:cNvPicPr>
          <p:nvPr>
            <p:ph idx="1"/>
          </p:nvPr>
        </p:nvPicPr>
        <p:blipFill>
          <a:blip r:embed="rId2"/>
          <a:stretch>
            <a:fillRect/>
          </a:stretch>
        </p:blipFill>
        <p:spPr>
          <a:xfrm>
            <a:off x="2281237" y="1205706"/>
            <a:ext cx="4657725" cy="4933950"/>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41458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746FB-7F56-4FE7-A879-6104C113A46B}"/>
              </a:ext>
            </a:extLst>
          </p:cNvPr>
          <p:cNvSpPr>
            <a:spLocks noGrp="1"/>
          </p:cNvSpPr>
          <p:nvPr>
            <p:ph type="title"/>
          </p:nvPr>
        </p:nvSpPr>
        <p:spPr/>
        <p:txBody>
          <a:bodyPr/>
          <a:lstStyle/>
          <a:p>
            <a:r>
              <a:rPr lang="en-US" dirty="0"/>
              <a:t>Page 5- Insurance Information cont.</a:t>
            </a:r>
          </a:p>
        </p:txBody>
      </p:sp>
      <p:pic>
        <p:nvPicPr>
          <p:cNvPr id="4" name="Content Placeholder 3">
            <a:extLst>
              <a:ext uri="{FF2B5EF4-FFF2-40B4-BE49-F238E27FC236}">
                <a16:creationId xmlns:a16="http://schemas.microsoft.com/office/drawing/2014/main" id="{B50CAB6D-F922-4ECB-ABB2-CB4B0CDF41F5}"/>
              </a:ext>
            </a:extLst>
          </p:cNvPr>
          <p:cNvPicPr>
            <a:picLocks noGrp="1" noChangeAspect="1"/>
          </p:cNvPicPr>
          <p:nvPr>
            <p:ph idx="1"/>
          </p:nvPr>
        </p:nvPicPr>
        <p:blipFill>
          <a:blip r:embed="rId2"/>
          <a:stretch>
            <a:fillRect/>
          </a:stretch>
        </p:blipFill>
        <p:spPr>
          <a:xfrm>
            <a:off x="152400" y="1143000"/>
            <a:ext cx="6241107" cy="4957763"/>
          </a:xfrm>
          <a:prstGeom prst="rect">
            <a:avLst/>
          </a:prstGeom>
        </p:spPr>
      </p:pic>
      <p:sp>
        <p:nvSpPr>
          <p:cNvPr id="5" name="Rectangle 4">
            <a:extLst>
              <a:ext uri="{FF2B5EF4-FFF2-40B4-BE49-F238E27FC236}">
                <a16:creationId xmlns:a16="http://schemas.microsoft.com/office/drawing/2014/main" id="{CCDF6A5A-51BB-4F2E-9560-5F83D79E8A22}"/>
              </a:ext>
            </a:extLst>
          </p:cNvPr>
          <p:cNvSpPr/>
          <p:nvPr/>
        </p:nvSpPr>
        <p:spPr>
          <a:xfrm>
            <a:off x="6594740" y="1295400"/>
            <a:ext cx="2209800" cy="3657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E8A1665-54B9-4F24-B2EA-FD3A3425F898}"/>
              </a:ext>
            </a:extLst>
          </p:cNvPr>
          <p:cNvSpPr txBox="1"/>
          <p:nvPr/>
        </p:nvSpPr>
        <p:spPr>
          <a:xfrm>
            <a:off x="6593028" y="1524000"/>
            <a:ext cx="2209800" cy="2893100"/>
          </a:xfrm>
          <a:prstGeom prst="rect">
            <a:avLst/>
          </a:prstGeom>
          <a:noFill/>
        </p:spPr>
        <p:txBody>
          <a:bodyPr wrap="square" rtlCol="0">
            <a:spAutoFit/>
          </a:bodyPr>
          <a:lstStyle/>
          <a:p>
            <a:pPr algn="ctr"/>
            <a:r>
              <a:rPr lang="en-US" sz="1400" dirty="0">
                <a:solidFill>
                  <a:schemeClr val="bg1"/>
                </a:solidFill>
              </a:rPr>
              <a:t>Student personal health insurance should be documented on page 5. Any known allergies or medical problems need to be included, as well as parent and emergency contacts. If a student does not have personal health insurance, contact your Pre-ETS Specialist or Pre-ETS Supervisor to brainstorm other options.  </a:t>
            </a:r>
          </a:p>
        </p:txBody>
      </p:sp>
    </p:spTree>
    <p:extLst>
      <p:ext uri="{BB962C8B-B14F-4D97-AF65-F5344CB8AC3E}">
        <p14:creationId xmlns:p14="http://schemas.microsoft.com/office/powerpoint/2010/main" val="1766956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A53C3C-8034-4B18-B008-7C8A19E68FEA}"/>
              </a:ext>
            </a:extLst>
          </p:cNvPr>
          <p:cNvPicPr>
            <a:picLocks noChangeAspect="1"/>
          </p:cNvPicPr>
          <p:nvPr/>
        </p:nvPicPr>
        <p:blipFill>
          <a:blip r:embed="rId2"/>
          <a:stretch>
            <a:fillRect/>
          </a:stretch>
        </p:blipFill>
        <p:spPr>
          <a:xfrm>
            <a:off x="76200" y="232258"/>
            <a:ext cx="3730463" cy="3272941"/>
          </a:xfrm>
          <a:prstGeom prst="rect">
            <a:avLst/>
          </a:prstGeom>
        </p:spPr>
      </p:pic>
      <p:pic>
        <p:nvPicPr>
          <p:cNvPr id="4" name="Picture 3">
            <a:extLst>
              <a:ext uri="{FF2B5EF4-FFF2-40B4-BE49-F238E27FC236}">
                <a16:creationId xmlns:a16="http://schemas.microsoft.com/office/drawing/2014/main" id="{D7C7FD73-9FAC-494D-AD04-DF90FF98C550}"/>
              </a:ext>
            </a:extLst>
          </p:cNvPr>
          <p:cNvPicPr>
            <a:picLocks noChangeAspect="1"/>
          </p:cNvPicPr>
          <p:nvPr/>
        </p:nvPicPr>
        <p:blipFill>
          <a:blip r:embed="rId3"/>
          <a:stretch>
            <a:fillRect/>
          </a:stretch>
        </p:blipFill>
        <p:spPr>
          <a:xfrm>
            <a:off x="3784402" y="152400"/>
            <a:ext cx="5174663" cy="3078669"/>
          </a:xfrm>
          <a:prstGeom prst="rect">
            <a:avLst/>
          </a:prstGeom>
        </p:spPr>
      </p:pic>
      <p:sp>
        <p:nvSpPr>
          <p:cNvPr id="6" name="TextBox 5">
            <a:extLst>
              <a:ext uri="{FF2B5EF4-FFF2-40B4-BE49-F238E27FC236}">
                <a16:creationId xmlns:a16="http://schemas.microsoft.com/office/drawing/2014/main" id="{76C33359-38BD-411F-8F0D-CE583421B33A}"/>
              </a:ext>
            </a:extLst>
          </p:cNvPr>
          <p:cNvSpPr txBox="1"/>
          <p:nvPr/>
        </p:nvSpPr>
        <p:spPr>
          <a:xfrm>
            <a:off x="3747586" y="4267200"/>
            <a:ext cx="5105400" cy="1169551"/>
          </a:xfrm>
          <a:prstGeom prst="rect">
            <a:avLst/>
          </a:prstGeom>
          <a:noFill/>
        </p:spPr>
        <p:txBody>
          <a:bodyPr wrap="square" rtlCol="0">
            <a:spAutoFit/>
          </a:bodyPr>
          <a:lstStyle/>
          <a:p>
            <a:pPr algn="ctr"/>
            <a:r>
              <a:rPr lang="en-US" sz="1400" dirty="0">
                <a:solidFill>
                  <a:schemeClr val="bg1"/>
                </a:solidFill>
              </a:rPr>
              <a:t>A completed Skills, Knowledge, and Experience Mastery Assessment (SKEMA) must be submitted before the completion of the capstone experience. The SKEMA can be completed by either the contractor, work-site supervisor, or in collaboration together. Another great option is to have the student complete it as a self-assessment.  </a:t>
            </a:r>
          </a:p>
        </p:txBody>
      </p:sp>
    </p:spTree>
    <p:extLst>
      <p:ext uri="{BB962C8B-B14F-4D97-AF65-F5344CB8AC3E}">
        <p14:creationId xmlns:p14="http://schemas.microsoft.com/office/powerpoint/2010/main" val="4276088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44A8-186A-45CB-AD3E-6B7F7D86B744}"/>
              </a:ext>
            </a:extLst>
          </p:cNvPr>
          <p:cNvSpPr>
            <a:spLocks noGrp="1"/>
          </p:cNvSpPr>
          <p:nvPr>
            <p:ph type="title"/>
          </p:nvPr>
        </p:nvSpPr>
        <p:spPr>
          <a:xfrm>
            <a:off x="152400" y="177803"/>
            <a:ext cx="8991600" cy="825500"/>
          </a:xfrm>
        </p:spPr>
        <p:txBody>
          <a:bodyPr/>
          <a:lstStyle/>
          <a:p>
            <a:r>
              <a:rPr lang="en-US" dirty="0"/>
              <a:t>Page 15- Work Experience Documentation </a:t>
            </a:r>
          </a:p>
        </p:txBody>
      </p:sp>
      <p:pic>
        <p:nvPicPr>
          <p:cNvPr id="4" name="Content Placeholder 3">
            <a:extLst>
              <a:ext uri="{FF2B5EF4-FFF2-40B4-BE49-F238E27FC236}">
                <a16:creationId xmlns:a16="http://schemas.microsoft.com/office/drawing/2014/main" id="{35D40864-2229-4201-9F37-824CFE568C9A}"/>
              </a:ext>
            </a:extLst>
          </p:cNvPr>
          <p:cNvPicPr>
            <a:picLocks noGrp="1" noChangeAspect="1"/>
          </p:cNvPicPr>
          <p:nvPr>
            <p:ph idx="1"/>
          </p:nvPr>
        </p:nvPicPr>
        <p:blipFill>
          <a:blip r:embed="rId2"/>
          <a:stretch>
            <a:fillRect/>
          </a:stretch>
        </p:blipFill>
        <p:spPr>
          <a:xfrm>
            <a:off x="533400" y="1143000"/>
            <a:ext cx="6143037" cy="4957763"/>
          </a:xfrm>
          <a:prstGeom prst="rect">
            <a:avLst/>
          </a:prstGeom>
        </p:spPr>
      </p:pic>
      <p:sp>
        <p:nvSpPr>
          <p:cNvPr id="3" name="Rectangle 2">
            <a:extLst>
              <a:ext uri="{FF2B5EF4-FFF2-40B4-BE49-F238E27FC236}">
                <a16:creationId xmlns:a16="http://schemas.microsoft.com/office/drawing/2014/main" id="{27A08ECF-675F-4501-93BA-241F7B645CDB}"/>
              </a:ext>
            </a:extLst>
          </p:cNvPr>
          <p:cNvSpPr/>
          <p:nvPr/>
        </p:nvSpPr>
        <p:spPr>
          <a:xfrm>
            <a:off x="6477000" y="1524000"/>
            <a:ext cx="1905000" cy="3276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38FB395-539F-4B25-AE8A-D9B6EFA3454E}"/>
              </a:ext>
            </a:extLst>
          </p:cNvPr>
          <p:cNvSpPr txBox="1"/>
          <p:nvPr/>
        </p:nvSpPr>
        <p:spPr>
          <a:xfrm>
            <a:off x="6477000" y="1828800"/>
            <a:ext cx="1905000" cy="2492990"/>
          </a:xfrm>
          <a:prstGeom prst="rect">
            <a:avLst/>
          </a:prstGeom>
          <a:noFill/>
        </p:spPr>
        <p:txBody>
          <a:bodyPr wrap="square" rtlCol="0">
            <a:spAutoFit/>
          </a:bodyPr>
          <a:lstStyle/>
          <a:p>
            <a:pPr algn="ctr"/>
            <a:r>
              <a:rPr lang="en-US" sz="1200" dirty="0">
                <a:solidFill>
                  <a:schemeClr val="bg1"/>
                </a:solidFill>
              </a:rPr>
              <a:t>Work Experience Documentation can be utilized by contractor or school officials to survey and evaluate participants in the work setting. This document is ideally used for students pursuing specialized diplomas such as the Occupational Diploma, that require specific work-based learning components.</a:t>
            </a:r>
          </a:p>
        </p:txBody>
      </p:sp>
    </p:spTree>
    <p:extLst>
      <p:ext uri="{BB962C8B-B14F-4D97-AF65-F5344CB8AC3E}">
        <p14:creationId xmlns:p14="http://schemas.microsoft.com/office/powerpoint/2010/main" val="100674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746A-F95E-4BAF-90FF-94FDDCFD8A4F}"/>
              </a:ext>
            </a:extLst>
          </p:cNvPr>
          <p:cNvSpPr>
            <a:spLocks noGrp="1"/>
          </p:cNvSpPr>
          <p:nvPr>
            <p:ph type="title"/>
          </p:nvPr>
        </p:nvSpPr>
        <p:spPr/>
        <p:txBody>
          <a:bodyPr/>
          <a:lstStyle/>
          <a:p>
            <a:r>
              <a:rPr lang="en-US" dirty="0"/>
              <a:t>Things to Consider</a:t>
            </a:r>
          </a:p>
        </p:txBody>
      </p:sp>
      <p:sp>
        <p:nvSpPr>
          <p:cNvPr id="3" name="Content Placeholder 2">
            <a:extLst>
              <a:ext uri="{FF2B5EF4-FFF2-40B4-BE49-F238E27FC236}">
                <a16:creationId xmlns:a16="http://schemas.microsoft.com/office/drawing/2014/main" id="{67DAD936-9CD8-41E3-8FBE-5BE3AE6B1AC3}"/>
              </a:ext>
            </a:extLst>
          </p:cNvPr>
          <p:cNvSpPr>
            <a:spLocks noGrp="1"/>
          </p:cNvSpPr>
          <p:nvPr>
            <p:ph idx="1"/>
          </p:nvPr>
        </p:nvSpPr>
        <p:spPr/>
        <p:txBody>
          <a:bodyPr>
            <a:normAutofit fontScale="92500" lnSpcReduction="10000"/>
          </a:bodyPr>
          <a:lstStyle/>
          <a:p>
            <a:r>
              <a:rPr lang="en-US" dirty="0"/>
              <a:t>All signature fields must be complete on each document, unless the placement occurs outside of instructional time, then a School Authority signature is not necessary.</a:t>
            </a:r>
          </a:p>
          <a:p>
            <a:pPr marL="285750" indent="-285750"/>
            <a:r>
              <a:rPr lang="en-US" dirty="0"/>
              <a:t>If the student is also a VR customer, the WBL Capstone must align with the Individualized Plan of Employment (IPE). You will need to coordinate with the Pre-ETS Specialist and VR Counselor assigned to the student’s case.</a:t>
            </a:r>
          </a:p>
          <a:p>
            <a:pPr marL="285750" indent="-285750"/>
            <a:endParaRPr lang="en-US" dirty="0"/>
          </a:p>
          <a:p>
            <a:pPr marL="285750" indent="-285750"/>
            <a:r>
              <a:rPr lang="en-US" dirty="0"/>
              <a:t>Take a person-centered approach to the WBL Capstone experience. In other words, facilitate a placement that meets the needs of the individual as opposed to finding a placement and trying to make it fit the individual needs.</a:t>
            </a:r>
          </a:p>
          <a:p>
            <a:endParaRPr lang="en-US" dirty="0"/>
          </a:p>
          <a:p>
            <a:pPr marL="285750" indent="-285750"/>
            <a:r>
              <a:rPr lang="en-US" dirty="0"/>
              <a:t>15 hours requirement per 30 days</a:t>
            </a:r>
          </a:p>
          <a:p>
            <a:endParaRPr lang="en-US" dirty="0"/>
          </a:p>
        </p:txBody>
      </p:sp>
    </p:spTree>
    <p:extLst>
      <p:ext uri="{BB962C8B-B14F-4D97-AF65-F5344CB8AC3E}">
        <p14:creationId xmlns:p14="http://schemas.microsoft.com/office/powerpoint/2010/main" val="2648811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6C09-6FA5-4F93-8DDB-3F2CFC24F723}"/>
              </a:ext>
            </a:extLst>
          </p:cNvPr>
          <p:cNvSpPr>
            <a:spLocks noGrp="1"/>
          </p:cNvSpPr>
          <p:nvPr>
            <p:ph type="title"/>
          </p:nvPr>
        </p:nvSpPr>
        <p:spPr/>
        <p:txBody>
          <a:bodyPr/>
          <a:lstStyle/>
          <a:p>
            <a:r>
              <a:rPr lang="en-US" dirty="0"/>
              <a:t>Pre-ETS Team Structure</a:t>
            </a:r>
          </a:p>
        </p:txBody>
      </p:sp>
      <p:pic>
        <p:nvPicPr>
          <p:cNvPr id="1028" name="Picture 4" descr="Tennessee State Outline Map Digital Art by Bigalbaloo Stock">
            <a:extLst>
              <a:ext uri="{FF2B5EF4-FFF2-40B4-BE49-F238E27FC236}">
                <a16:creationId xmlns:a16="http://schemas.microsoft.com/office/drawing/2014/main" id="{5F5AC7FC-CE40-431F-9E10-10100C2FEC1A}"/>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285750" y="1828800"/>
            <a:ext cx="8572500" cy="39243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Content Placeholder 6">
            <a:extLst>
              <a:ext uri="{FF2B5EF4-FFF2-40B4-BE49-F238E27FC236}">
                <a16:creationId xmlns:a16="http://schemas.microsoft.com/office/drawing/2014/main" id="{9305BA5A-DF4B-4BEF-A82C-4256D2FDCECA}"/>
              </a:ext>
            </a:extLst>
          </p:cNvPr>
          <p:cNvGraphicFramePr>
            <a:graphicFrameLocks noGrp="1"/>
          </p:cNvGraphicFramePr>
          <p:nvPr>
            <p:ph idx="1"/>
          </p:nvPr>
        </p:nvGraphicFramePr>
        <p:xfrm>
          <a:off x="285750" y="1371600"/>
          <a:ext cx="8572500" cy="4953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74215274"/>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4410</TotalTime>
  <Words>1357</Words>
  <Application>Microsoft Office PowerPoint</Application>
  <PresentationFormat>On-screen Show (4:3)</PresentationFormat>
  <Paragraphs>114</Paragraphs>
  <Slides>25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Georgia</vt:lpstr>
      <vt:lpstr>Open Sans</vt:lpstr>
      <vt:lpstr>PowerPoint B</vt:lpstr>
      <vt:lpstr>Work-based Learning Capstone</vt:lpstr>
      <vt:lpstr>Goal Setting for the WBL Capstone</vt:lpstr>
      <vt:lpstr>Work-based Learning Capstone Process</vt:lpstr>
      <vt:lpstr>Personalized Learning Plan</vt:lpstr>
      <vt:lpstr>Personalized Learning Plan cont.</vt:lpstr>
      <vt:lpstr>Personalized Learning Plan cont.</vt:lpstr>
      <vt:lpstr>Personalized Learning Plan cont.</vt:lpstr>
      <vt:lpstr>Personalized Learning Plan cont.</vt:lpstr>
      <vt:lpstr>Personalized Learning Plan cont.</vt:lpstr>
      <vt:lpstr>Personalized Learning Plan cont. </vt:lpstr>
      <vt:lpstr>Personalized Learning Plan cont. </vt:lpstr>
      <vt:lpstr>Personalized Learning Plan cont. </vt:lpstr>
      <vt:lpstr>Personalized Learning Plan cont. </vt:lpstr>
      <vt:lpstr>Personalized Learning Plan cont. </vt:lpstr>
      <vt:lpstr>Personalized Learning Plan cont. </vt:lpstr>
      <vt:lpstr>Page 3- Safety Training</vt:lpstr>
      <vt:lpstr>Page 3- Safety Training cont. </vt:lpstr>
      <vt:lpstr>Page 4- Work Schedule </vt:lpstr>
      <vt:lpstr>Page 4- Work Schedule cont.</vt:lpstr>
      <vt:lpstr>Page 5- Insurance Information</vt:lpstr>
      <vt:lpstr>Page 5- Insurance Information cont.</vt:lpstr>
      <vt:lpstr>PowerPoint Presentation</vt:lpstr>
      <vt:lpstr>Page 15- Work Experience Documentation </vt:lpstr>
      <vt:lpstr>Things to Consider</vt:lpstr>
      <vt:lpstr>Pre-ETS Team Structure</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Tosh Williams</cp:lastModifiedBy>
  <cp:revision>48</cp:revision>
  <dcterms:created xsi:type="dcterms:W3CDTF">2015-04-20T19:52:55Z</dcterms:created>
  <dcterms:modified xsi:type="dcterms:W3CDTF">2021-06-28T13:31:42Z</dcterms:modified>
</cp:coreProperties>
</file>