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6" r:id="rId4"/>
    <p:sldId id="261" r:id="rId5"/>
    <p:sldId id="257" r:id="rId6"/>
    <p:sldId id="259" r:id="rId7"/>
    <p:sldId id="263" r:id="rId8"/>
    <p:sldId id="265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99CCFF"/>
    <a:srgbClr val="FFFF00"/>
    <a:srgbClr val="008000"/>
    <a:srgbClr val="669900"/>
    <a:srgbClr val="99CC00"/>
    <a:srgbClr val="33CC33"/>
    <a:srgbClr val="FFFF99"/>
    <a:srgbClr val="FFCC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81" d="100"/>
          <a:sy n="81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600" baseline="0" dirty="0">
                <a:solidFill>
                  <a:schemeClr val="bg1"/>
                </a:solidFill>
                <a:latin typeface="Franklin Gothic Demi" panose="020B0703020102020204" pitchFamily="34" charset="0"/>
              </a:rPr>
              <a:t>2023 vs 2024 vs 2025 Shooting Victims</a:t>
            </a:r>
          </a:p>
        </c:rich>
      </c:tx>
      <c:layout>
        <c:manualLayout>
          <c:xMode val="edge"/>
          <c:yMode val="edge"/>
          <c:x val="0.14449627475713953"/>
          <c:y val="1.6184566932211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Hit Victims</c:v>
                </c:pt>
                <c:pt idx="1">
                  <c:v>Murder Victims</c:v>
                </c:pt>
                <c:pt idx="2">
                  <c:v>Total Victims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825</c:v>
                </c:pt>
                <c:pt idx="1">
                  <c:v>191</c:v>
                </c:pt>
                <c:pt idx="2" formatCode="#,##0">
                  <c:v>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A-48DA-9E88-C784C76D943C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Hit Victims</c:v>
                </c:pt>
                <c:pt idx="1">
                  <c:v>Murder Victims</c:v>
                </c:pt>
                <c:pt idx="2">
                  <c:v>Total Victims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626</c:v>
                </c:pt>
                <c:pt idx="1">
                  <c:v>152</c:v>
                </c:pt>
                <c:pt idx="2" formatCode="#,##0">
                  <c:v>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7A-48DA-9E88-C784C76D943C}"/>
            </c:ext>
          </c:extLst>
        </c:ser>
        <c:ser>
          <c:idx val="0"/>
          <c:order val="2"/>
          <c:tx>
            <c:strRef>
              <c:f>Sheet1!$E$1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Hit Victims</c:v>
                </c:pt>
                <c:pt idx="1">
                  <c:v>Murder Victims</c:v>
                </c:pt>
                <c:pt idx="2">
                  <c:v>Total Victims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452</c:v>
                </c:pt>
                <c:pt idx="1">
                  <c:v>107</c:v>
                </c:pt>
                <c:pt idx="2">
                  <c:v>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FA-40DF-A7BB-A267ED1D64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546818368"/>
        <c:axId val="546824272"/>
      </c:barChart>
      <c:catAx>
        <c:axId val="5468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pPr>
            <a:endParaRPr lang="en-US"/>
          </a:p>
        </c:txPr>
        <c:crossAx val="546824272"/>
        <c:crosses val="autoZero"/>
        <c:auto val="1"/>
        <c:lblAlgn val="ctr"/>
        <c:lblOffset val="100"/>
        <c:noMultiLvlLbl val="0"/>
      </c:catAx>
      <c:valAx>
        <c:axId val="546824272"/>
        <c:scaling>
          <c:orientation val="minMax"/>
          <c:max val="1600"/>
          <c:min val="0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546818368"/>
        <c:crosses val="autoZero"/>
        <c:crossBetween val="between"/>
        <c:majorUnit val="3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46962263502191"/>
          <c:y val="0.90707849663639251"/>
          <c:w val="0.41506061989173837"/>
          <c:h val="7.67369364313964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Franklin Gothic Demi" panose="020B07030201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r>
              <a:rPr lang="en-US" sz="2800" baseline="0" dirty="0">
                <a:solidFill>
                  <a:schemeClr val="bg1"/>
                </a:solidFill>
                <a:latin typeface="Franklin Gothic Demi" panose="020B0703020102020204" pitchFamily="34" charset="0"/>
              </a:rPr>
              <a:t>Total Shooting Victims 2014-2025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spc="0" baseline="0">
              <a:solidFill>
                <a:schemeClr val="tx1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Shooting Victims 2014-2025</c:v>
                </c:pt>
              </c:strCache>
            </c:strRef>
          </c:tx>
          <c:spPr>
            <a:ln w="53975" cap="sq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Sheet1!$B$2:$B$13</c:f>
              <c:numCache>
                <c:formatCode>#,##0</c:formatCode>
                <c:ptCount val="12"/>
                <c:pt idx="0">
                  <c:v>1365</c:v>
                </c:pt>
                <c:pt idx="1">
                  <c:v>1354</c:v>
                </c:pt>
                <c:pt idx="2">
                  <c:v>1348</c:v>
                </c:pt>
                <c:pt idx="3">
                  <c:v>1363</c:v>
                </c:pt>
                <c:pt idx="4">
                  <c:v>1055</c:v>
                </c:pt>
                <c:pt idx="5">
                  <c:v>1008</c:v>
                </c:pt>
                <c:pt idx="6">
                  <c:v>1298</c:v>
                </c:pt>
                <c:pt idx="7">
                  <c:v>1413</c:v>
                </c:pt>
                <c:pt idx="8">
                  <c:v>1059</c:v>
                </c:pt>
                <c:pt idx="9">
                  <c:v>924</c:v>
                </c:pt>
                <c:pt idx="10">
                  <c:v>778</c:v>
                </c:pt>
                <c:pt idx="11" formatCode="General">
                  <c:v>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7-45C4-BEDB-47AB317EE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687680"/>
        <c:axId val="466688336"/>
      </c:lineChart>
      <c:catAx>
        <c:axId val="46668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8336"/>
        <c:crosses val="autoZero"/>
        <c:auto val="1"/>
        <c:lblAlgn val="ctr"/>
        <c:lblOffset val="100"/>
        <c:noMultiLvlLbl val="0"/>
      </c:catAx>
      <c:valAx>
        <c:axId val="466688336"/>
        <c:scaling>
          <c:orientation val="minMax"/>
          <c:max val="1500"/>
          <c:min val="500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7680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699965804036954"/>
          <c:y val="0.9191820355541821"/>
          <c:w val="0.66600054939540942"/>
          <c:h val="7.8073552403683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Franklin Gothic Demi" panose="020B07030201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0" i="0" u="none" strike="noStrike" kern="1200" spc="0" baseline="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pPr>
            <a:r>
              <a:rPr lang="en-US" sz="2500" baseline="0" dirty="0">
                <a:solidFill>
                  <a:schemeClr val="bg1"/>
                </a:solidFill>
                <a:latin typeface="Franklin Gothic Demi" panose="020B0703020102020204" pitchFamily="34" charset="0"/>
              </a:rPr>
              <a:t>Total Shooting Murder Victims 2014-2025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spc="0" baseline="0">
              <a:solidFill>
                <a:schemeClr val="tx1"/>
              </a:solidFill>
              <a:latin typeface="Franklin Gothic Medium" panose="020B0603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Shooting Murder Victims 2014-2025</c:v>
                </c:pt>
              </c:strCache>
            </c:strRef>
          </c:tx>
          <c:spPr>
            <a:ln w="53975" cap="sq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Sheet1!$B$2:$B$13</c:f>
              <c:numCache>
                <c:formatCode>#,##0</c:formatCode>
                <c:ptCount val="12"/>
                <c:pt idx="0">
                  <c:v>233</c:v>
                </c:pt>
                <c:pt idx="1">
                  <c:v>252</c:v>
                </c:pt>
                <c:pt idx="2">
                  <c:v>273</c:v>
                </c:pt>
                <c:pt idx="3">
                  <c:v>236</c:v>
                </c:pt>
                <c:pt idx="4">
                  <c:v>191</c:v>
                </c:pt>
                <c:pt idx="5">
                  <c:v>159</c:v>
                </c:pt>
                <c:pt idx="6">
                  <c:v>228</c:v>
                </c:pt>
                <c:pt idx="7">
                  <c:v>249</c:v>
                </c:pt>
                <c:pt idx="8">
                  <c:v>206</c:v>
                </c:pt>
                <c:pt idx="9">
                  <c:v>191</c:v>
                </c:pt>
                <c:pt idx="10">
                  <c:v>154</c:v>
                </c:pt>
                <c:pt idx="11" formatCode="General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7-45C4-BEDB-47AB317EE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687680"/>
        <c:axId val="466688336"/>
      </c:lineChart>
      <c:catAx>
        <c:axId val="46668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8336"/>
        <c:crosses val="autoZero"/>
        <c:auto val="1"/>
        <c:lblAlgn val="ctr"/>
        <c:lblOffset val="100"/>
        <c:noMultiLvlLbl val="0"/>
      </c:catAx>
      <c:valAx>
        <c:axId val="466688336"/>
        <c:scaling>
          <c:orientation val="minMax"/>
          <c:max val="300"/>
          <c:min val="100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2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7680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6884615933058776E-2"/>
          <c:y val="0.92192644759631648"/>
          <c:w val="0.806230633610031"/>
          <c:h val="7.80735524036835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Franklin Gothic Demi" panose="020B07030201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Reduction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1"/>
          <c:cat>
            <c:strRef>
              <c:f>Sheet1!$A$2:$A$7</c:f>
              <c:strCache>
                <c:ptCount val="6"/>
                <c:pt idx="0">
                  <c:v>Atlantic City</c:v>
                </c:pt>
                <c:pt idx="1">
                  <c:v>Camden</c:v>
                </c:pt>
                <c:pt idx="2">
                  <c:v>Jersey City</c:v>
                </c:pt>
                <c:pt idx="3">
                  <c:v>Newark</c:v>
                </c:pt>
                <c:pt idx="4">
                  <c:v>Paterson</c:v>
                </c:pt>
                <c:pt idx="5">
                  <c:v>Trenton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-59</c:v>
                </c:pt>
                <c:pt idx="1">
                  <c:v>-23</c:v>
                </c:pt>
                <c:pt idx="3">
                  <c:v>-25</c:v>
                </c:pt>
                <c:pt idx="4">
                  <c:v>-52</c:v>
                </c:pt>
                <c:pt idx="5">
                  <c:v>-31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895-42C9-BAFC-0342618951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Atlantic City</c:v>
                </c:pt>
                <c:pt idx="1">
                  <c:v>Camden</c:v>
                </c:pt>
                <c:pt idx="2">
                  <c:v>Jersey City</c:v>
                </c:pt>
                <c:pt idx="3">
                  <c:v>Newark</c:v>
                </c:pt>
                <c:pt idx="4">
                  <c:v>Paterson</c:v>
                </c:pt>
                <c:pt idx="5">
                  <c:v>Trenton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2" formatCode="0%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95-42C9-BAFC-0342618951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380887056"/>
        <c:axId val="380892304"/>
      </c:barChart>
      <c:catAx>
        <c:axId val="38088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380892304"/>
        <c:crosses val="autoZero"/>
        <c:auto val="1"/>
        <c:lblAlgn val="ctr"/>
        <c:lblOffset val="100"/>
        <c:noMultiLvlLbl val="0"/>
      </c:catAx>
      <c:valAx>
        <c:axId val="380892304"/>
        <c:scaling>
          <c:orientation val="minMax"/>
          <c:max val="60"/>
          <c:min val="-6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380887056"/>
        <c:crosses val="autoZero"/>
        <c:crossBetween val="between"/>
        <c:dispUnits>
          <c:builtInUnit val="hundreds"/>
          <c:dispUnitsLbl>
            <c:layout>
              <c:manualLayout>
                <c:xMode val="edge"/>
                <c:yMode val="edge"/>
                <c:x val="3.6231884057971015E-3"/>
                <c:y val="0.38050237028433365"/>
              </c:manualLayout>
            </c:layout>
            <c:tx>
              <c:rich>
                <a:bodyPr rot="-5400000" spcFirstLastPara="1" vertOverflow="ellipsis" vert="horz" wrap="square" anchor="t" anchorCtr="0"/>
                <a:lstStyle/>
                <a:p>
                  <a:pPr>
                    <a:defRPr sz="1500" b="0" i="0" u="none" strike="noStrike" kern="1200" baseline="0">
                      <a:solidFill>
                        <a:schemeClr val="bg1"/>
                      </a:solidFill>
                      <a:latin typeface="Franklin Gothic Medium Cond" panose="020B0606030402020204" pitchFamily="34" charset="0"/>
                      <a:ea typeface="+mn-ea"/>
                      <a:cs typeface="+mn-cs"/>
                    </a:defRPr>
                  </a:pPr>
                  <a:r>
                    <a:rPr lang="en-US" dirty="0"/>
                    <a:t>Percentage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t" anchorCtr="0"/>
              <a:lstStyle/>
              <a:p>
                <a:pPr>
                  <a:defRPr sz="1500" b="0" i="0" u="none" strike="noStrike" kern="1200" baseline="0">
                    <a:solidFill>
                      <a:schemeClr val="bg1"/>
                    </a:solidFill>
                    <a:latin typeface="Franklin Gothic Medium Cond" panose="020B06060304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Franklin Gothic Demi" panose="020B07030201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2600" dirty="0">
                <a:latin typeface="Franklin Gothic Demi" panose="020B0703020102020204" pitchFamily="34" charset="0"/>
              </a:rPr>
              <a:t>Auto Thefts 2020-2025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 Thefts 2018-2025</c:v>
                </c:pt>
              </c:strCache>
            </c:strRef>
          </c:tx>
          <c:spPr>
            <a:ln w="53975" cap="sq">
              <a:solidFill>
                <a:srgbClr val="FFFF00"/>
              </a:solidFill>
              <a:round/>
            </a:ln>
            <a:effectLst/>
          </c:spPr>
          <c:marker>
            <c:symbol val="x"/>
            <c:size val="10"/>
            <c:spPr>
              <a:solidFill>
                <a:srgbClr val="FF9900"/>
              </a:solidFill>
              <a:ln w="9525">
                <a:noFill/>
              </a:ln>
              <a:effectLst/>
            </c:spPr>
          </c:marker>
          <c:dPt>
            <c:idx val="2"/>
            <c:marker>
              <c:symbol val="x"/>
              <c:size val="10"/>
              <c:spPr>
                <a:solidFill>
                  <a:srgbClr val="FF99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3975" cap="sq">
                <a:solidFill>
                  <a:srgbClr val="FFFF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0D-4444-A1B8-3F72EC5152D6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Sheet1!$B$2:$B$7</c:f>
              <c:numCache>
                <c:formatCode>#,##0</c:formatCode>
                <c:ptCount val="6"/>
                <c:pt idx="0">
                  <c:v>11847</c:v>
                </c:pt>
                <c:pt idx="1">
                  <c:v>14510</c:v>
                </c:pt>
                <c:pt idx="2">
                  <c:v>15974</c:v>
                </c:pt>
                <c:pt idx="3">
                  <c:v>16964</c:v>
                </c:pt>
                <c:pt idx="4">
                  <c:v>15041</c:v>
                </c:pt>
                <c:pt idx="5">
                  <c:v>13693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7-45C4-BEDB-47AB317EE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6687680"/>
        <c:axId val="466688336"/>
      </c:lineChart>
      <c:catAx>
        <c:axId val="46668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8336"/>
        <c:crosses val="autoZero"/>
        <c:auto val="1"/>
        <c:lblAlgn val="ctr"/>
        <c:lblOffset val="100"/>
        <c:noMultiLvlLbl val="0"/>
      </c:catAx>
      <c:valAx>
        <c:axId val="466688336"/>
        <c:scaling>
          <c:orientation val="minMax"/>
          <c:max val="18000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pPr>
            <a:endParaRPr lang="en-US"/>
          </a:p>
        </c:txPr>
        <c:crossAx val="466687680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53058197977676"/>
          <c:y val="0.94383852484611308"/>
          <c:w val="0.79152193021279249"/>
          <c:h val="5.61614751538869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63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71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15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5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7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52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85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50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1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8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9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rgbClr val="66CCFF"/>
            </a:gs>
            <a:gs pos="10000">
              <a:schemeClr val="accent1">
                <a:lumMod val="5000"/>
                <a:lumOff val="95000"/>
              </a:schemeClr>
            </a:gs>
            <a:gs pos="100000">
              <a:srgbClr val="00B0F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53A01-7781-44D1-8BBE-8C9484ECE149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FDE91-2B5C-49AD-B66C-4EBA684DA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7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Presentation.ppt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2A21A6A6-A7DA-7DCA-C88E-4A6307FBA5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7392144"/>
              </p:ext>
            </p:extLst>
          </p:nvPr>
        </p:nvGraphicFramePr>
        <p:xfrm>
          <a:off x="-1" y="-1"/>
          <a:ext cx="12312713" cy="692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resentation" r:id="rId3" imgW="6096296" imgH="3429229" progId="PowerPoint.Show.12">
                  <p:embed/>
                </p:oleObj>
              </mc:Choice>
              <mc:Fallback>
                <p:oleObj name="Presentation" r:id="rId3" imgW="6096296" imgH="3429229" progId="PowerPoint.Show.12">
                  <p:embed/>
                  <p:pic>
                    <p:nvPicPr>
                      <p:cNvPr id="2" name="Object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A21A6A6-A7DA-7DCA-C88E-4A6307FBA5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-1"/>
                        <a:ext cx="12312713" cy="6925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242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914400"/>
            <a:ext cx="9144000" cy="1340751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Statewide Shooting and Auto Theft Report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96514"/>
            <a:ext cx="9144000" cy="41330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bg1"/>
                </a:solidFill>
                <a:latin typeface="Franklin Gothic Book" panose="020B0503020102020204" pitchFamily="34" charset="0"/>
              </a:rPr>
              <a:t>JANUARY 6, 2026 | EAST RUTHERFORD, NJ</a:t>
            </a:r>
            <a:endParaRPr lang="en-US" sz="180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524000" y="5486400"/>
            <a:ext cx="9144000" cy="429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Governor Phil Murphy | Office of the Attorney General | New Jersey State Police</a:t>
            </a:r>
          </a:p>
          <a:p>
            <a:endParaRPr lang="en-US" sz="1800" dirty="0">
              <a:solidFill>
                <a:schemeClr val="accent3">
                  <a:lumMod val="20000"/>
                  <a:lumOff val="80000"/>
                </a:schemeClr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307080" y="5201055"/>
            <a:ext cx="55778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07080" y="4526604"/>
            <a:ext cx="557784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711AF9A-2EC7-C1AF-8C2F-027C9D5720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903" y="2521300"/>
            <a:ext cx="1345995" cy="13459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6FDAD0-E192-5F65-3423-10B96CB452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231" y="2521300"/>
            <a:ext cx="1345995" cy="1345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F9E36F-AC8B-6AD4-35A6-6307DFD6CC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78" y="2631735"/>
            <a:ext cx="1345995" cy="116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7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GUN CRIME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371600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2025 Total Shooting Victims (559)</a:t>
            </a:r>
          </a:p>
        </p:txBody>
      </p:sp>
      <p:sp>
        <p:nvSpPr>
          <p:cNvPr id="7" name="Down Arrow 6"/>
          <p:cNvSpPr/>
          <p:nvPr/>
        </p:nvSpPr>
        <p:spPr>
          <a:xfrm>
            <a:off x="4349897" y="2835626"/>
            <a:ext cx="3492207" cy="2984429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8486" y="3596971"/>
            <a:ext cx="3035029" cy="80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8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28%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8486" y="1802974"/>
            <a:ext cx="30350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DOWN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7EF0C5-91AE-4C6E-A5B3-0CCA4C56B799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2388567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AUTO THEFT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371600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2025 Total Auto Thefts (13,693)</a:t>
            </a:r>
          </a:p>
        </p:txBody>
      </p:sp>
      <p:sp>
        <p:nvSpPr>
          <p:cNvPr id="7" name="Down Arrow 6"/>
          <p:cNvSpPr/>
          <p:nvPr/>
        </p:nvSpPr>
        <p:spPr>
          <a:xfrm>
            <a:off x="4349897" y="2835626"/>
            <a:ext cx="3492207" cy="2984429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8486" y="3596971"/>
            <a:ext cx="3035029" cy="809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8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8486" y="1802974"/>
            <a:ext cx="30350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DOWN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35A65F-5A6B-4BA6-BF23-DC361E4CF7A4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863201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6">
            <a:extLst>
              <a:ext uri="{FF2B5EF4-FFF2-40B4-BE49-F238E27FC236}">
                <a16:creationId xmlns:a16="http://schemas.microsoft.com/office/drawing/2014/main" id="{7BBF1A8E-A118-B2FF-BE38-AE007CE7C8C2}"/>
              </a:ext>
            </a:extLst>
          </p:cNvPr>
          <p:cNvSpPr/>
          <p:nvPr/>
        </p:nvSpPr>
        <p:spPr>
          <a:xfrm>
            <a:off x="8681950" y="1584225"/>
            <a:ext cx="2920549" cy="3402766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GUN CRIME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12258" y="1755784"/>
            <a:ext cx="303502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SHOOTING</a:t>
            </a:r>
          </a:p>
          <a:p>
            <a:pPr algn="ctr"/>
            <a: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VICTIMS</a:t>
            </a:r>
            <a:b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6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DOWN </a:t>
            </a:r>
          </a:p>
          <a:p>
            <a:pPr algn="ctr"/>
            <a:r>
              <a:rPr lang="en-US" sz="5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28%</a:t>
            </a: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018733562"/>
              </p:ext>
            </p:extLst>
          </p:nvPr>
        </p:nvGraphicFramePr>
        <p:xfrm>
          <a:off x="846865" y="1396031"/>
          <a:ext cx="7416295" cy="470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9CDD1A9-D2C5-4368-AD21-561E56738794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817530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GUN CRIME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32388384"/>
              </p:ext>
            </p:extLst>
          </p:nvPr>
        </p:nvGraphicFramePr>
        <p:xfrm>
          <a:off x="838200" y="1276258"/>
          <a:ext cx="7433626" cy="462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809342" y="2303890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50268" y="2330823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91194" y="2354380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432120" y="2307478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973046" y="3205858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13972" y="3366419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054898" y="2486678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95824" y="2180645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136750" y="3246671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77676" y="3696440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218602" y="4094778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6">
            <a:extLst>
              <a:ext uri="{FF2B5EF4-FFF2-40B4-BE49-F238E27FC236}">
                <a16:creationId xmlns:a16="http://schemas.microsoft.com/office/drawing/2014/main" id="{BAD78E8C-1BB8-676A-868D-A3E05A6EE864}"/>
              </a:ext>
            </a:extLst>
          </p:cNvPr>
          <p:cNvSpPr/>
          <p:nvPr/>
        </p:nvSpPr>
        <p:spPr>
          <a:xfrm>
            <a:off x="8681950" y="1584225"/>
            <a:ext cx="2920549" cy="3402766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47D5A6-DBB7-70F0-AE9A-25F2A95E488B}"/>
              </a:ext>
            </a:extLst>
          </p:cNvPr>
          <p:cNvSpPr txBox="1"/>
          <p:nvPr/>
        </p:nvSpPr>
        <p:spPr>
          <a:xfrm>
            <a:off x="8612258" y="1755784"/>
            <a:ext cx="303502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SHOOTING</a:t>
            </a:r>
          </a:p>
          <a:p>
            <a:pPr algn="ctr"/>
            <a: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VICTIMS</a:t>
            </a:r>
            <a:b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6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DOWN </a:t>
            </a:r>
          </a:p>
          <a:p>
            <a:pPr algn="ctr"/>
            <a:r>
              <a:rPr lang="en-US" sz="5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28%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7BDED7-375E-463A-9C7F-F3B0D67F3041}"/>
              </a:ext>
            </a:extLst>
          </p:cNvPr>
          <p:cNvSpPr/>
          <p:nvPr/>
        </p:nvSpPr>
        <p:spPr>
          <a:xfrm>
            <a:off x="7759529" y="4696677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B0DEE1-DAB4-4DE6-92FA-31592BE1863B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3882638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GUN CRIME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342806707"/>
              </p:ext>
            </p:extLst>
          </p:nvPr>
        </p:nvGraphicFramePr>
        <p:xfrm>
          <a:off x="838200" y="1276258"/>
          <a:ext cx="7433626" cy="462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Rectangle 7"/>
          <p:cNvSpPr/>
          <p:nvPr/>
        </p:nvSpPr>
        <p:spPr>
          <a:xfrm>
            <a:off x="1624519" y="2886265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179594" y="2593471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734669" y="2286284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89744" y="2823043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44819" y="3487962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99894" y="3969534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954969" y="2992520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510044" y="2676756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65119" y="3246671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620194" y="3550523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175269" y="4094778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6">
            <a:extLst>
              <a:ext uri="{FF2B5EF4-FFF2-40B4-BE49-F238E27FC236}">
                <a16:creationId xmlns:a16="http://schemas.microsoft.com/office/drawing/2014/main" id="{BAD78E8C-1BB8-676A-868D-A3E05A6EE864}"/>
              </a:ext>
            </a:extLst>
          </p:cNvPr>
          <p:cNvSpPr/>
          <p:nvPr/>
        </p:nvSpPr>
        <p:spPr>
          <a:xfrm>
            <a:off x="8681950" y="1584225"/>
            <a:ext cx="2920549" cy="3402766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47D5A6-DBB7-70F0-AE9A-25F2A95E488B}"/>
              </a:ext>
            </a:extLst>
          </p:cNvPr>
          <p:cNvSpPr txBox="1"/>
          <p:nvPr/>
        </p:nvSpPr>
        <p:spPr>
          <a:xfrm>
            <a:off x="8612258" y="1755784"/>
            <a:ext cx="30350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SHOOTING</a:t>
            </a:r>
          </a:p>
          <a:p>
            <a:pPr algn="ctr"/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MURDER VICTIMS</a:t>
            </a:r>
            <a:b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6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DOWN </a:t>
            </a:r>
          </a:p>
          <a:p>
            <a:pPr algn="ctr"/>
            <a:r>
              <a:rPr lang="en-US" sz="5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31%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A7BDED7-375E-463A-9C7F-F3B0D67F3041}"/>
              </a:ext>
            </a:extLst>
          </p:cNvPr>
          <p:cNvSpPr/>
          <p:nvPr/>
        </p:nvSpPr>
        <p:spPr>
          <a:xfrm>
            <a:off x="7730345" y="4803685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EEF8E0-D9D0-4B80-B1C9-D3212F5D514D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656500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GUN CRIME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1371600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Demi" panose="020B0703020102020204" pitchFamily="34" charset="0"/>
              </a:rPr>
              <a:t>2025 Changes in Total Shooting Victims in Major Cities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31D228A-6514-4034-AA49-538CA78BD2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9588736"/>
              </p:ext>
            </p:extLst>
          </p:nvPr>
        </p:nvGraphicFramePr>
        <p:xfrm>
          <a:off x="822959" y="2101174"/>
          <a:ext cx="10515600" cy="3784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5" name="TextBox 74">
            <a:extLst>
              <a:ext uri="{FF2B5EF4-FFF2-40B4-BE49-F238E27FC236}">
                <a16:creationId xmlns:a16="http://schemas.microsoft.com/office/drawing/2014/main" id="{55846C35-D1F3-4DF3-9560-A98C79003458}"/>
              </a:ext>
            </a:extLst>
          </p:cNvPr>
          <p:cNvSpPr txBox="1"/>
          <p:nvPr/>
        </p:nvSpPr>
        <p:spPr>
          <a:xfrm>
            <a:off x="1756404" y="3172844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59</a:t>
            </a:r>
            <a: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Reduction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97024C0-ED65-42DF-BD1B-A33BEFA8EC81}"/>
              </a:ext>
            </a:extLst>
          </p:cNvPr>
          <p:cNvSpPr txBox="1"/>
          <p:nvPr/>
        </p:nvSpPr>
        <p:spPr>
          <a:xfrm>
            <a:off x="3343198" y="3172844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23</a:t>
            </a:r>
            <a: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Reduction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AB5379D-9BC2-4994-BB0F-B5B2398A8DF5}"/>
              </a:ext>
            </a:extLst>
          </p:cNvPr>
          <p:cNvSpPr txBox="1"/>
          <p:nvPr/>
        </p:nvSpPr>
        <p:spPr>
          <a:xfrm>
            <a:off x="4929992" y="4301253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chemeClr val="accent2"/>
                </a:solidFill>
                <a:latin typeface="Franklin Gothic Heavy" panose="020B0903020102020204" pitchFamily="34" charset="0"/>
              </a:rPr>
              <a:t>11</a:t>
            </a:r>
            <a:r>
              <a:rPr lang="en-US" sz="5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chemeClr val="accent2"/>
                </a:solidFill>
                <a:latin typeface="Franklin Gothic Medium Cond" panose="020B0606030402020204" pitchFamily="34" charset="0"/>
              </a:rPr>
              <a:t>Increase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52B92BE-D639-4FC6-A048-F6AA31A3B8B8}"/>
              </a:ext>
            </a:extLst>
          </p:cNvPr>
          <p:cNvSpPr txBox="1"/>
          <p:nvPr/>
        </p:nvSpPr>
        <p:spPr>
          <a:xfrm>
            <a:off x="6516786" y="3172844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25</a:t>
            </a:r>
            <a: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Reduction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30055E-5241-416B-B296-314C80E64B0E}"/>
              </a:ext>
            </a:extLst>
          </p:cNvPr>
          <p:cNvSpPr txBox="1"/>
          <p:nvPr/>
        </p:nvSpPr>
        <p:spPr>
          <a:xfrm>
            <a:off x="8103580" y="3172844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52</a:t>
            </a:r>
            <a: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Reduction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56EC5DB-92EF-4460-8801-0DAA0AA4A18B}"/>
              </a:ext>
            </a:extLst>
          </p:cNvPr>
          <p:cNvSpPr txBox="1"/>
          <p:nvPr/>
        </p:nvSpPr>
        <p:spPr>
          <a:xfrm>
            <a:off x="9690373" y="3172844"/>
            <a:ext cx="1371599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Heavy" panose="020B0903020102020204" pitchFamily="34" charset="0"/>
              </a:rPr>
              <a:t>31</a:t>
            </a:r>
            <a: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%</a:t>
            </a:r>
            <a:br>
              <a:rPr lang="en-US" sz="5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25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Reduction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C1402B-0091-45CA-B065-035873A288B4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1508595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accent1">
                <a:lumMod val="50000"/>
              </a:schemeClr>
            </a:gs>
            <a:gs pos="0">
              <a:schemeClr val="accent1">
                <a:lumMod val="50000"/>
              </a:schemeClr>
            </a:gs>
            <a:gs pos="90000">
              <a:schemeClr val="accent1">
                <a:lumMod val="50000"/>
              </a:schemeClr>
            </a:gs>
            <a:gs pos="10000">
              <a:srgbClr val="99CCFF"/>
            </a:gs>
            <a:gs pos="100000">
              <a:schemeClr val="accent1">
                <a:lumMod val="5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8490"/>
            <a:ext cx="10515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Franklin Gothic Book" panose="020B0503020102020204" pitchFamily="34" charset="0"/>
              </a:rPr>
              <a:t>STATEWIDE AUTO THEFT COMPARATIVE STATISTICS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49" y="5509763"/>
            <a:ext cx="1033272" cy="1033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826" y="5509763"/>
            <a:ext cx="1033272" cy="10332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652" y="5578556"/>
            <a:ext cx="1033272" cy="895686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910525324"/>
              </p:ext>
            </p:extLst>
          </p:nvPr>
        </p:nvGraphicFramePr>
        <p:xfrm>
          <a:off x="838200" y="1276258"/>
          <a:ext cx="7433626" cy="4627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Rectangle 16"/>
          <p:cNvSpPr/>
          <p:nvPr/>
        </p:nvSpPr>
        <p:spPr>
          <a:xfrm>
            <a:off x="2221731" y="4293837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291174" y="3253951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331277" y="2668739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389611" y="2275564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24689" y="3030215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Down Arrow 24"/>
          <p:cNvSpPr/>
          <p:nvPr/>
        </p:nvSpPr>
        <p:spPr>
          <a:xfrm>
            <a:off x="8433251" y="2041806"/>
            <a:ext cx="2920550" cy="2984429"/>
          </a:xfrm>
          <a:prstGeom prst="downArrow">
            <a:avLst>
              <a:gd name="adj1" fmla="val 82017"/>
              <a:gd name="adj2" fmla="val 41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8344763" y="2116517"/>
            <a:ext cx="303502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AUTO THEFTS</a:t>
            </a:r>
            <a:br>
              <a:rPr lang="en-US" sz="3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</a:br>
            <a:r>
              <a:rPr lang="en-US" sz="6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DOWN </a:t>
            </a:r>
          </a:p>
          <a:p>
            <a:pPr algn="ctr">
              <a:lnSpc>
                <a:spcPts val="5000"/>
              </a:lnSpc>
            </a:pPr>
            <a:r>
              <a:rPr lang="en-US" sz="5000" dirty="0">
                <a:solidFill>
                  <a:srgbClr val="FFFF00"/>
                </a:solidFill>
                <a:latin typeface="Franklin Gothic Demi" panose="020B0703020102020204" pitchFamily="34" charset="0"/>
              </a:rPr>
              <a:t>9%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A08221-94B0-4BD2-93B7-2ABB35320407}"/>
              </a:ext>
            </a:extLst>
          </p:cNvPr>
          <p:cNvSpPr/>
          <p:nvPr/>
        </p:nvSpPr>
        <p:spPr>
          <a:xfrm>
            <a:off x="7554034" y="3604691"/>
            <a:ext cx="223736" cy="223736"/>
          </a:xfrm>
          <a:prstGeom prst="rect">
            <a:avLst/>
          </a:prstGeom>
          <a:solidFill>
            <a:srgbClr val="FF9900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B2B181-0EF0-4E8E-99BC-4F45BB2BEE82}"/>
              </a:ext>
            </a:extLst>
          </p:cNvPr>
          <p:cNvSpPr txBox="1"/>
          <p:nvPr/>
        </p:nvSpPr>
        <p:spPr>
          <a:xfrm>
            <a:off x="838200" y="6197243"/>
            <a:ext cx="3271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Current as of January 2</a:t>
            </a:r>
            <a:r>
              <a:rPr lang="en-US" sz="1200" i="1" baseline="30000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nd</a:t>
            </a:r>
            <a:r>
              <a:rPr lang="en-US" sz="12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ranklin Gothic Book" panose="020B0503020102020204" pitchFamily="34" charset="0"/>
              </a:rPr>
              <a:t>, 2026.</a:t>
            </a:r>
          </a:p>
        </p:txBody>
      </p:sp>
    </p:spTree>
    <p:extLst>
      <p:ext uri="{BB962C8B-B14F-4D97-AF65-F5344CB8AC3E}">
        <p14:creationId xmlns:p14="http://schemas.microsoft.com/office/powerpoint/2010/main" val="3644931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2831</TotalTime>
  <Words>218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Franklin Gothic Demi</vt:lpstr>
      <vt:lpstr>Franklin Gothic Heavy</vt:lpstr>
      <vt:lpstr>Franklin Gothic Medium Cond</vt:lpstr>
      <vt:lpstr>Office Theme</vt:lpstr>
      <vt:lpstr>Presentation</vt:lpstr>
      <vt:lpstr>PowerPoint Presentation</vt:lpstr>
      <vt:lpstr>Statewide Shooting and Auto Theft Report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Law and Public Safety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Enrique Pinas</dc:creator>
  <cp:lastModifiedBy>Michael Symons</cp:lastModifiedBy>
  <cp:revision>115</cp:revision>
  <dcterms:created xsi:type="dcterms:W3CDTF">2024-12-12T18:25:28Z</dcterms:created>
  <dcterms:modified xsi:type="dcterms:W3CDTF">2026-01-06T01:42:38Z</dcterms:modified>
</cp:coreProperties>
</file>