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73" r:id="rId5"/>
    <p:sldId id="275" r:id="rId6"/>
    <p:sldId id="279" r:id="rId7"/>
    <p:sldId id="274" r:id="rId8"/>
    <p:sldId id="280" r:id="rId9"/>
    <p:sldId id="281" r:id="rId10"/>
    <p:sldId id="282" r:id="rId11"/>
    <p:sldId id="28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764" autoAdjust="0"/>
  </p:normalViewPr>
  <p:slideViewPr>
    <p:cSldViewPr snapToGrid="0">
      <p:cViewPr varScale="1">
        <p:scale>
          <a:sx n="62" d="100"/>
          <a:sy n="62" d="100"/>
        </p:scale>
        <p:origin x="128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F990B-24E5-4499-8C79-4ED219295FD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5E1768-BE9B-4942-A8CB-EFAD2A74CC1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B8B1D3-CA11-462C-8816-123A2688E88A}" type="datetimeFigureOut">
              <a:rPr lang="en-US" smtClean="0"/>
              <a:t>11/1/2021</a:t>
            </a:fld>
            <a:endParaRPr lang="en-US" dirty="0"/>
          </a:p>
        </p:txBody>
      </p:sp>
      <p:sp>
        <p:nvSpPr>
          <p:cNvPr id="4" name="Footer Placeholder 3">
            <a:extLst>
              <a:ext uri="{FF2B5EF4-FFF2-40B4-BE49-F238E27FC236}">
                <a16:creationId xmlns:a16="http://schemas.microsoft.com/office/drawing/2014/main" id="{5AAD7F43-CABD-4887-B9A6-4547FDC501D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D62B5D-88F2-4AEE-AFD3-46FC212370B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4D33B2F-C487-4AD4-A204-7F6ECAAF7584}" type="slidenum">
              <a:rPr lang="en-US" smtClean="0"/>
              <a:t>‹#›</a:t>
            </a:fld>
            <a:endParaRPr lang="en-US" dirty="0"/>
          </a:p>
        </p:txBody>
      </p:sp>
    </p:spTree>
    <p:extLst>
      <p:ext uri="{BB962C8B-B14F-4D97-AF65-F5344CB8AC3E}">
        <p14:creationId xmlns:p14="http://schemas.microsoft.com/office/powerpoint/2010/main" val="2190776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DF1E18-A233-4803-B0B0-268AE51B02D8}" type="datetimeFigureOut">
              <a:rPr lang="en-US" smtClean="0"/>
              <a:t>11/1/2021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78AD7B-6C45-4427-8F54-14247E29ED01}" type="slidenum">
              <a:rPr lang="en-US" smtClean="0"/>
              <a:t>‹#›</a:t>
            </a:fld>
            <a:endParaRPr lang="en-US" dirty="0"/>
          </a:p>
        </p:txBody>
      </p:sp>
    </p:spTree>
    <p:extLst>
      <p:ext uri="{BB962C8B-B14F-4D97-AF65-F5344CB8AC3E}">
        <p14:creationId xmlns:p14="http://schemas.microsoft.com/office/powerpoint/2010/main" val="415069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78AD7B-6C45-4427-8F54-14247E29ED01}" type="slidenum">
              <a:rPr lang="en-US" smtClean="0"/>
              <a:t>1</a:t>
            </a:fld>
            <a:endParaRPr lang="en-US" dirty="0"/>
          </a:p>
        </p:txBody>
      </p:sp>
    </p:spTree>
    <p:extLst>
      <p:ext uri="{BB962C8B-B14F-4D97-AF65-F5344CB8AC3E}">
        <p14:creationId xmlns:p14="http://schemas.microsoft.com/office/powerpoint/2010/main" val="38269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DE9-1B5A-4A39-ADDF-7688D81CDE84}"/>
              </a:ext>
            </a:extLst>
          </p:cNvPr>
          <p:cNvSpPr>
            <a:spLocks noGrp="1"/>
          </p:cNvSpPr>
          <p:nvPr>
            <p:ph type="ctrTitle"/>
          </p:nvPr>
        </p:nvSpPr>
        <p:spPr>
          <a:xfrm>
            <a:off x="864000" y="1116000"/>
            <a:ext cx="5400000" cy="5256000"/>
          </a:xfrm>
          <a:solidFill>
            <a:schemeClr val="accent5">
              <a:lumMod val="50000"/>
            </a:schemeClr>
          </a:solidFill>
        </p:spPr>
        <p:txBody>
          <a:bodyPr tIns="252000" anchor="ctr">
            <a:normAutofit/>
          </a:bodyPr>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9F4F5C-1F9D-4AAE-815B-747B521A524B}"/>
              </a:ext>
            </a:extLst>
          </p:cNvPr>
          <p:cNvSpPr>
            <a:spLocks noGrp="1"/>
          </p:cNvSpPr>
          <p:nvPr>
            <p:ph type="subTitle" idx="1"/>
          </p:nvPr>
        </p:nvSpPr>
        <p:spPr>
          <a:xfrm>
            <a:off x="1049244" y="5879308"/>
            <a:ext cx="5029512" cy="392245"/>
          </a:xfrm>
        </p:spPr>
        <p:txBody>
          <a:bodyPr>
            <a:normAutofit/>
          </a:bodyPr>
          <a:lstStyle>
            <a:lvl1pPr marL="0" indent="0" algn="ctr">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F791D6E6-C85E-4B8A-B36A-C2C790D8DF4D}"/>
              </a:ext>
            </a:extLst>
          </p:cNvPr>
          <p:cNvSpPr/>
          <p:nvPr userDrawn="1"/>
        </p:nvSpPr>
        <p:spPr>
          <a:xfrm>
            <a:off x="864000" y="6372000"/>
            <a:ext cx="540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32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272250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Midd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a:xfrm>
            <a:off x="838200" y="2458622"/>
            <a:ext cx="4114800" cy="1940756"/>
          </a:xfrm>
        </p:spPr>
        <p:txBody>
          <a:bodyPr/>
          <a:lstStyle>
            <a:lvl1pPr algn="ctr">
              <a:defRPr i="0" cap="all" baseline="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149777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Quot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a:xfrm>
            <a:off x="2451190" y="2772428"/>
            <a:ext cx="7289620" cy="2348315"/>
          </a:xfrm>
        </p:spPr>
        <p:txBody>
          <a:bodyPr anchor="t"/>
          <a:lstStyle>
            <a:lvl1pPr algn="ctr">
              <a:defRPr i="1" cap="none" baseline="0"/>
            </a:lvl1pPr>
          </a:lstStyle>
          <a:p>
            <a:r>
              <a:rPr lang="en-US"/>
              <a:t>Click to edit Master title style</a:t>
            </a:r>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p:txBody>
          <a:bodyPr/>
          <a:lstStyle/>
          <a:p>
            <a:fld id="{EF03C2C8-8B5F-45CA-B03C-86A7238BBCAC}" type="slidenum">
              <a:rPr lang="en-US" smtClean="0"/>
              <a:pPr/>
              <a:t>‹#›</a:t>
            </a:fld>
            <a:endParaRPr lang="en-US" dirty="0"/>
          </a:p>
        </p:txBody>
      </p:sp>
      <p:grpSp>
        <p:nvGrpSpPr>
          <p:cNvPr id="11" name="Group 10">
            <a:extLst>
              <a:ext uri="{FF2B5EF4-FFF2-40B4-BE49-F238E27FC236}">
                <a16:creationId xmlns:a16="http://schemas.microsoft.com/office/drawing/2014/main" id="{1F91CA36-8A6A-4E57-8DEA-8AB642C2C3E6}"/>
              </a:ext>
            </a:extLst>
          </p:cNvPr>
          <p:cNvGrpSpPr/>
          <p:nvPr userDrawn="1"/>
        </p:nvGrpSpPr>
        <p:grpSpPr>
          <a:xfrm>
            <a:off x="5562369" y="981299"/>
            <a:ext cx="1067263" cy="809829"/>
            <a:chOff x="5539813" y="981299"/>
            <a:chExt cx="1067263" cy="809829"/>
          </a:xfrm>
        </p:grpSpPr>
        <p:sp>
          <p:nvSpPr>
            <p:cNvPr id="8" name="Pentagon 7">
              <a:extLst>
                <a:ext uri="{FF2B5EF4-FFF2-40B4-BE49-F238E27FC236}">
                  <a16:creationId xmlns:a16="http://schemas.microsoft.com/office/drawing/2014/main" id="{88700BE6-09BC-484A-9BE2-AB6B8F5802BC}"/>
                </a:ext>
              </a:extLst>
            </p:cNvPr>
            <p:cNvSpPr/>
            <p:nvPr/>
          </p:nvSpPr>
          <p:spPr>
            <a:xfrm rot="5400000">
              <a:off x="5851587" y="1035639"/>
              <a:ext cx="809829" cy="701149"/>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60C6E262-3E21-4999-B5BE-DE8EE956CD99}"/>
                </a:ext>
              </a:extLst>
            </p:cNvPr>
            <p:cNvSpPr>
              <a:spLocks noChangeAspect="1"/>
            </p:cNvSpPr>
            <p:nvPr/>
          </p:nvSpPr>
          <p:spPr>
            <a:xfrm rot="5400000">
              <a:off x="5802453" y="1125304"/>
              <a:ext cx="541983" cy="494781"/>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Pentagon 9">
              <a:extLst>
                <a:ext uri="{FF2B5EF4-FFF2-40B4-BE49-F238E27FC236}">
                  <a16:creationId xmlns:a16="http://schemas.microsoft.com/office/drawing/2014/main" id="{DA1C7718-1C79-46F9-B6EA-CCE44857FE3E}"/>
                </a:ext>
              </a:extLst>
            </p:cNvPr>
            <p:cNvSpPr/>
            <p:nvPr/>
          </p:nvSpPr>
          <p:spPr>
            <a:xfrm rot="16200000">
              <a:off x="5485473" y="1035639"/>
              <a:ext cx="809829" cy="701149"/>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5423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Middl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a:xfrm>
            <a:off x="7239000" y="2766218"/>
            <a:ext cx="4114800" cy="1325563"/>
          </a:xfrm>
        </p:spPr>
        <p:txBody>
          <a:bodyPr/>
          <a:lstStyle>
            <a:lvl1pPr algn="ctr">
              <a:defRPr i="0" cap="all" baseline="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a:xfrm>
            <a:off x="8610600" y="6356350"/>
            <a:ext cx="2743200" cy="365125"/>
          </a:xfrm>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1339122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799EBE-63AA-4624-816D-5196813699A5}"/>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8744C175-C936-42DD-97D7-B01713E9DE11}"/>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275573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AD1C-12E9-473E-A027-0E505EB5D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3B966F-9FBA-4EFC-91B9-E2C18B7BB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6D027-D803-40DE-B7CF-1F8B2BE64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F3B76F06-47D6-453A-A4A1-414C7BE62626}"/>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CD551AAD-7A7D-4A14-BAA2-86E8053D57F5}"/>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91793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5">
            <a:lumMod val="50000"/>
          </a:schemeClr>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12192000"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a:solidFill>
            <a:schemeClr val="tx1">
              <a:lumMod val="85000"/>
              <a:lumOff val="15000"/>
            </a:schemeClr>
          </a:solidFill>
        </p:spPr>
        <p:txBody>
          <a:bodyPr wrap="square" rIns="792000" anchor="ctr">
            <a:noAutofit/>
          </a:bodyPr>
          <a:lstStyle>
            <a:lvl1pPr marL="0" indent="0" algn="r">
              <a:buNone/>
              <a:defRPr i="1"/>
            </a:lvl1pPr>
          </a:lstStyle>
          <a:p>
            <a:r>
              <a:rPr lang="en-US" dirty="0"/>
              <a:t>Drag &amp; Drop or Insert Your Picture</a:t>
            </a:r>
          </a:p>
        </p:txBody>
      </p:sp>
      <p:sp>
        <p:nvSpPr>
          <p:cNvPr id="2" name="Title 1">
            <a:extLst>
              <a:ext uri="{FF2B5EF4-FFF2-40B4-BE49-F238E27FC236}">
                <a16:creationId xmlns:a16="http://schemas.microsoft.com/office/drawing/2014/main" id="{AF030DE9-1B5A-4A39-ADDF-7688D81CDE84}"/>
              </a:ext>
            </a:extLst>
          </p:cNvPr>
          <p:cNvSpPr>
            <a:spLocks noGrp="1"/>
          </p:cNvSpPr>
          <p:nvPr>
            <p:ph type="ctrTitle"/>
          </p:nvPr>
        </p:nvSpPr>
        <p:spPr>
          <a:xfrm>
            <a:off x="864000" y="1116000"/>
            <a:ext cx="5400000" cy="5256000"/>
          </a:xfrm>
          <a:noFill/>
        </p:spPr>
        <p:txBody>
          <a:bodyPr tIns="252000" anchor="ctr">
            <a:normAutofit/>
          </a:bodyPr>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9F4F5C-1F9D-4AAE-815B-747B521A524B}"/>
              </a:ext>
            </a:extLst>
          </p:cNvPr>
          <p:cNvSpPr>
            <a:spLocks noGrp="1"/>
          </p:cNvSpPr>
          <p:nvPr>
            <p:ph type="subTitle" idx="1"/>
          </p:nvPr>
        </p:nvSpPr>
        <p:spPr>
          <a:xfrm>
            <a:off x="1049244" y="5879308"/>
            <a:ext cx="5029512" cy="392245"/>
          </a:xfrm>
        </p:spPr>
        <p:txBody>
          <a:bodyPr>
            <a:normAutofit/>
          </a:bodyPr>
          <a:lstStyle>
            <a:lvl1pPr marL="0" indent="0" algn="ctr">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864000" y="6372000"/>
            <a:ext cx="540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1033586" y="318052"/>
            <a:ext cx="5060830" cy="5424867"/>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17" name="Group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977308" y="1571348"/>
            <a:ext cx="1143665" cy="881149"/>
            <a:chOff x="2977308" y="1366554"/>
            <a:chExt cx="1143665" cy="881149"/>
          </a:xfrm>
        </p:grpSpPr>
        <p:grpSp>
          <p:nvGrpSpPr>
            <p:cNvPr id="18" name="Group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Freeform: Shape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Pentagon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Freeform: Shape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entagon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15327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1" y="0"/>
            <a:ext cx="12182427" cy="6858000"/>
          </a:xfrm>
          <a:solidFill>
            <a:schemeClr val="tx1">
              <a:lumMod val="85000"/>
              <a:lumOff val="15000"/>
            </a:schemeClr>
          </a:solidFill>
        </p:spPr>
        <p:txBody>
          <a:bodyPr anchor="ctr">
            <a:norm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Drag &amp; Drop or Insert Your Picture</a:t>
            </a:r>
          </a:p>
        </p:txBody>
      </p:sp>
      <p:sp>
        <p:nvSpPr>
          <p:cNvPr id="12" name="Title 11">
            <a:extLst>
              <a:ext uri="{FF2B5EF4-FFF2-40B4-BE49-F238E27FC236}">
                <a16:creationId xmlns:a16="http://schemas.microsoft.com/office/drawing/2014/main" id="{90F1DA79-07F8-4E44-BA4E-4006191F15E7}"/>
              </a:ext>
            </a:extLst>
          </p:cNvPr>
          <p:cNvSpPr>
            <a:spLocks noGrp="1"/>
          </p:cNvSpPr>
          <p:nvPr>
            <p:ph type="title" hasCustomPrompt="1"/>
          </p:nvPr>
        </p:nvSpPr>
        <p:spPr>
          <a:xfrm>
            <a:off x="1689652" y="4983093"/>
            <a:ext cx="9664148" cy="1325563"/>
          </a:xfrm>
          <a:solidFill>
            <a:schemeClr val="accent5">
              <a:lumMod val="50000"/>
            </a:schemeClr>
          </a:solidFill>
        </p:spPr>
        <p:txBody>
          <a:bodyPr lIns="360000" rIns="90000">
            <a:normAutofit/>
          </a:bodyPr>
          <a:lstStyle>
            <a:lvl1pPr>
              <a:defRPr sz="4000"/>
            </a:lvl1pPr>
          </a:lstStyle>
          <a:p>
            <a:r>
              <a:rPr lang="en-US" noProof="0"/>
              <a:t>YOUR </a:t>
            </a:r>
            <a:br>
              <a:rPr lang="en-US" noProof="0"/>
            </a:br>
            <a:r>
              <a:rPr lang="en-US" noProof="0"/>
              <a:t>TITLE</a:t>
            </a:r>
          </a:p>
        </p:txBody>
      </p:sp>
      <p:sp>
        <p:nvSpPr>
          <p:cNvPr id="4" name="Text Placeholder 3">
            <a:extLst>
              <a:ext uri="{FF2B5EF4-FFF2-40B4-BE49-F238E27FC236}">
                <a16:creationId xmlns:a16="http://schemas.microsoft.com/office/drawing/2014/main" id="{638F45F1-1F6E-4470-8663-FE748A026B39}"/>
              </a:ext>
            </a:extLst>
          </p:cNvPr>
          <p:cNvSpPr>
            <a:spLocks noGrp="1"/>
          </p:cNvSpPr>
          <p:nvPr>
            <p:ph type="body" sz="half" idx="2"/>
          </p:nvPr>
        </p:nvSpPr>
        <p:spPr>
          <a:xfrm>
            <a:off x="4302196" y="5135035"/>
            <a:ext cx="3932237" cy="1021679"/>
          </a:xfrm>
        </p:spPr>
        <p:txBody>
          <a:bodyPr anchor="ct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73130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O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1" y="0"/>
            <a:ext cx="12182427" cy="6858000"/>
          </a:xfrm>
          <a:solidFill>
            <a:schemeClr val="tx1">
              <a:lumMod val="85000"/>
              <a:lumOff val="15000"/>
            </a:schemeClr>
          </a:solidFill>
        </p:spPr>
        <p:txBody>
          <a:bodyPr anchor="ctr">
            <a:norm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Drag &amp; Drop or Insert Your Picture</a:t>
            </a:r>
          </a:p>
        </p:txBody>
      </p:sp>
      <p:sp>
        <p:nvSpPr>
          <p:cNvPr id="12" name="Title 11">
            <a:extLst>
              <a:ext uri="{FF2B5EF4-FFF2-40B4-BE49-F238E27FC236}">
                <a16:creationId xmlns:a16="http://schemas.microsoft.com/office/drawing/2014/main" id="{90F1DA79-07F8-4E44-BA4E-4006191F15E7}"/>
              </a:ext>
            </a:extLst>
          </p:cNvPr>
          <p:cNvSpPr>
            <a:spLocks noGrp="1"/>
          </p:cNvSpPr>
          <p:nvPr>
            <p:ph type="title" hasCustomPrompt="1"/>
          </p:nvPr>
        </p:nvSpPr>
        <p:spPr>
          <a:xfrm>
            <a:off x="1689652" y="4983093"/>
            <a:ext cx="9664148" cy="1325563"/>
          </a:xfrm>
          <a:solidFill>
            <a:schemeClr val="accent5">
              <a:lumMod val="50000"/>
            </a:schemeClr>
          </a:solidFill>
        </p:spPr>
        <p:txBody>
          <a:bodyPr lIns="5670000" rIns="360000">
            <a:normAutofit/>
          </a:bodyPr>
          <a:lstStyle>
            <a:lvl1pPr algn="ctr">
              <a:defRPr sz="4000"/>
            </a:lvl1pPr>
          </a:lstStyle>
          <a:p>
            <a:r>
              <a:rPr lang="en-US" noProof="0"/>
              <a:t>YOUR </a:t>
            </a:r>
            <a:br>
              <a:rPr lang="en-US" noProof="0"/>
            </a:br>
            <a:r>
              <a:rPr lang="en-US" noProof="0"/>
              <a:t>TITLE</a:t>
            </a:r>
          </a:p>
        </p:txBody>
      </p:sp>
      <p:sp>
        <p:nvSpPr>
          <p:cNvPr id="4" name="Text Placeholder 3">
            <a:extLst>
              <a:ext uri="{FF2B5EF4-FFF2-40B4-BE49-F238E27FC236}">
                <a16:creationId xmlns:a16="http://schemas.microsoft.com/office/drawing/2014/main" id="{638F45F1-1F6E-4470-8663-FE748A026B39}"/>
              </a:ext>
            </a:extLst>
          </p:cNvPr>
          <p:cNvSpPr>
            <a:spLocks noGrp="1"/>
          </p:cNvSpPr>
          <p:nvPr>
            <p:ph type="body" sz="half" idx="2"/>
          </p:nvPr>
        </p:nvSpPr>
        <p:spPr>
          <a:xfrm>
            <a:off x="1689652" y="5135035"/>
            <a:ext cx="5886805" cy="1021679"/>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291988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45125BB-6786-4FBA-908D-90C8A8258207}"/>
              </a:ext>
            </a:extLst>
          </p:cNvPr>
          <p:cNvSpPr>
            <a:spLocks noGrp="1"/>
          </p:cNvSpPr>
          <p:nvPr>
            <p:ph type="pic" idx="1" hasCustomPrompt="1"/>
          </p:nvPr>
        </p:nvSpPr>
        <p:spPr>
          <a:xfrm>
            <a:off x="-1" y="0"/>
            <a:ext cx="12182427" cy="6858000"/>
          </a:xfrm>
          <a:custGeom>
            <a:avLst/>
            <a:gdLst>
              <a:gd name="connsiteX0" fmla="*/ 5575106 w 12182427"/>
              <a:gd name="connsiteY0" fmla="*/ 344908 h 6858000"/>
              <a:gd name="connsiteX1" fmla="*/ 8088376 w 12182427"/>
              <a:gd name="connsiteY1" fmla="*/ 344908 h 6858000"/>
              <a:gd name="connsiteX2" fmla="*/ 9107057 w 12182427"/>
              <a:gd name="connsiteY2" fmla="*/ 344908 h 6858000"/>
              <a:gd name="connsiteX3" fmla="*/ 11620328 w 12182427"/>
              <a:gd name="connsiteY3" fmla="*/ 344908 h 6858000"/>
              <a:gd name="connsiteX4" fmla="*/ 11620328 w 12182427"/>
              <a:gd name="connsiteY4" fmla="*/ 1116000 h 6858000"/>
              <a:gd name="connsiteX5" fmla="*/ 5575106 w 12182427"/>
              <a:gd name="connsiteY5" fmla="*/ 1116000 h 6858000"/>
              <a:gd name="connsiteX6" fmla="*/ 5550052 w 12182427"/>
              <a:gd name="connsiteY6" fmla="*/ 318052 h 6858000"/>
              <a:gd name="connsiteX7" fmla="*/ 5550052 w 12182427"/>
              <a:gd name="connsiteY7" fmla="*/ 1116000 h 6858000"/>
              <a:gd name="connsiteX8" fmla="*/ 5359401 w 12182427"/>
              <a:gd name="connsiteY8" fmla="*/ 1116000 h 6858000"/>
              <a:gd name="connsiteX9" fmla="*/ 5359401 w 12182427"/>
              <a:gd name="connsiteY9" fmla="*/ 6372000 h 6858000"/>
              <a:gd name="connsiteX10" fmla="*/ 5359401 w 12182427"/>
              <a:gd name="connsiteY10" fmla="*/ 6480000 h 6858000"/>
              <a:gd name="connsiteX11" fmla="*/ 11839401 w 12182427"/>
              <a:gd name="connsiteY11" fmla="*/ 6480000 h 6858000"/>
              <a:gd name="connsiteX12" fmla="*/ 11839401 w 12182427"/>
              <a:gd name="connsiteY12" fmla="*/ 6372000 h 6858000"/>
              <a:gd name="connsiteX13" fmla="*/ 11839301 w 12182427"/>
              <a:gd name="connsiteY13" fmla="*/ 6372000 h 6858000"/>
              <a:gd name="connsiteX14" fmla="*/ 11839301 w 12182427"/>
              <a:gd name="connsiteY14" fmla="*/ 1116000 h 6858000"/>
              <a:gd name="connsiteX15" fmla="*/ 11645381 w 12182427"/>
              <a:gd name="connsiteY15" fmla="*/ 1116000 h 6858000"/>
              <a:gd name="connsiteX16" fmla="*/ 11645381 w 12182427"/>
              <a:gd name="connsiteY16" fmla="*/ 318052 h 6858000"/>
              <a:gd name="connsiteX17" fmla="*/ 11620328 w 12182427"/>
              <a:gd name="connsiteY17" fmla="*/ 318052 h 6858000"/>
              <a:gd name="connsiteX18" fmla="*/ 9107057 w 12182427"/>
              <a:gd name="connsiteY18" fmla="*/ 318052 h 6858000"/>
              <a:gd name="connsiteX19" fmla="*/ 8088376 w 12182427"/>
              <a:gd name="connsiteY19" fmla="*/ 318052 h 6858000"/>
              <a:gd name="connsiteX20" fmla="*/ 5575106 w 12182427"/>
              <a:gd name="connsiteY20" fmla="*/ 318052 h 6858000"/>
              <a:gd name="connsiteX21" fmla="*/ 0 w 12182427"/>
              <a:gd name="connsiteY21" fmla="*/ 0 h 6858000"/>
              <a:gd name="connsiteX22" fmla="*/ 12182427 w 12182427"/>
              <a:gd name="connsiteY22" fmla="*/ 0 h 6858000"/>
              <a:gd name="connsiteX23" fmla="*/ 12182427 w 12182427"/>
              <a:gd name="connsiteY23" fmla="*/ 6858000 h 6858000"/>
              <a:gd name="connsiteX24" fmla="*/ 0 w 1218242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2427" h="6858000">
                <a:moveTo>
                  <a:pt x="5575106" y="344908"/>
                </a:moveTo>
                <a:lnTo>
                  <a:pt x="8088376" y="344908"/>
                </a:lnTo>
                <a:lnTo>
                  <a:pt x="9107057" y="344908"/>
                </a:lnTo>
                <a:lnTo>
                  <a:pt x="11620328" y="344908"/>
                </a:lnTo>
                <a:lnTo>
                  <a:pt x="11620328" y="1116000"/>
                </a:lnTo>
                <a:lnTo>
                  <a:pt x="5575106" y="1116000"/>
                </a:lnTo>
                <a:close/>
                <a:moveTo>
                  <a:pt x="5550052" y="318052"/>
                </a:moveTo>
                <a:lnTo>
                  <a:pt x="5550052" y="1116000"/>
                </a:lnTo>
                <a:lnTo>
                  <a:pt x="5359401" y="1116000"/>
                </a:lnTo>
                <a:lnTo>
                  <a:pt x="5359401" y="6372000"/>
                </a:lnTo>
                <a:lnTo>
                  <a:pt x="5359401" y="6480000"/>
                </a:lnTo>
                <a:lnTo>
                  <a:pt x="11839401" y="6480000"/>
                </a:lnTo>
                <a:lnTo>
                  <a:pt x="11839401" y="6372000"/>
                </a:lnTo>
                <a:lnTo>
                  <a:pt x="11839301" y="6372000"/>
                </a:lnTo>
                <a:lnTo>
                  <a:pt x="11839301" y="1116000"/>
                </a:lnTo>
                <a:lnTo>
                  <a:pt x="11645381" y="1116000"/>
                </a:lnTo>
                <a:lnTo>
                  <a:pt x="11645381" y="318052"/>
                </a:lnTo>
                <a:lnTo>
                  <a:pt x="11620328" y="318052"/>
                </a:lnTo>
                <a:lnTo>
                  <a:pt x="9107057" y="318052"/>
                </a:lnTo>
                <a:lnTo>
                  <a:pt x="8088376" y="318052"/>
                </a:lnTo>
                <a:lnTo>
                  <a:pt x="5575106" y="318052"/>
                </a:lnTo>
                <a:close/>
                <a:moveTo>
                  <a:pt x="0" y="0"/>
                </a:moveTo>
                <a:lnTo>
                  <a:pt x="12182427" y="0"/>
                </a:lnTo>
                <a:lnTo>
                  <a:pt x="12182427" y="6858000"/>
                </a:lnTo>
                <a:lnTo>
                  <a:pt x="0" y="6858000"/>
                </a:lnTo>
                <a:close/>
              </a:path>
            </a:pathLst>
          </a:custGeom>
          <a:solidFill>
            <a:schemeClr val="tx1">
              <a:lumMod val="85000"/>
              <a:lumOff val="15000"/>
            </a:schemeClr>
          </a:solidFill>
        </p:spPr>
        <p:txBody>
          <a:bodyPr wrap="square" lIns="1368000" anchor="ctr">
            <a:noAutofit/>
          </a:bodyPr>
          <a:lstStyle>
            <a:lvl1pPr marL="0" indent="0" algn="l">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Drag &amp; Drop or Insert Your Picture</a:t>
            </a:r>
          </a:p>
        </p:txBody>
      </p:sp>
      <p:sp>
        <p:nvSpPr>
          <p:cNvPr id="6" name="Title 1">
            <a:extLst>
              <a:ext uri="{FF2B5EF4-FFF2-40B4-BE49-F238E27FC236}">
                <a16:creationId xmlns:a16="http://schemas.microsoft.com/office/drawing/2014/main" id="{4A89928A-6D79-464E-B588-1951C7BCCDAA}"/>
              </a:ext>
            </a:extLst>
          </p:cNvPr>
          <p:cNvSpPr>
            <a:spLocks noGrp="1"/>
          </p:cNvSpPr>
          <p:nvPr>
            <p:ph type="ctrTitle"/>
          </p:nvPr>
        </p:nvSpPr>
        <p:spPr>
          <a:xfrm>
            <a:off x="5359400" y="1116000"/>
            <a:ext cx="6479900" cy="5256000"/>
          </a:xfrm>
          <a:noFill/>
        </p:spPr>
        <p:txBody>
          <a:bodyPr tIns="252000" bIns="3888000" anchor="t">
            <a:normAutofit/>
          </a:bodyPr>
          <a:lstStyle>
            <a:lvl1pPr algn="ctr">
              <a:defRPr sz="4400"/>
            </a:lvl1pPr>
          </a:lstStyle>
          <a:p>
            <a:r>
              <a:rPr lang="en-US" noProof="0"/>
              <a:t>Click to edit Master title style</a:t>
            </a:r>
          </a:p>
        </p:txBody>
      </p:sp>
      <p:sp>
        <p:nvSpPr>
          <p:cNvPr id="8" name="Rectangle 7">
            <a:extLst>
              <a:ext uri="{FF2B5EF4-FFF2-40B4-BE49-F238E27FC236}">
                <a16:creationId xmlns:a16="http://schemas.microsoft.com/office/drawing/2014/main" id="{ED9F56D8-8E24-456A-8539-351E2054E8BB}"/>
              </a:ext>
            </a:extLst>
          </p:cNvPr>
          <p:cNvSpPr/>
          <p:nvPr userDrawn="1"/>
        </p:nvSpPr>
        <p:spPr>
          <a:xfrm>
            <a:off x="5359400" y="6372000"/>
            <a:ext cx="64799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Content Placeholder 13">
            <a:extLst>
              <a:ext uri="{FF2B5EF4-FFF2-40B4-BE49-F238E27FC236}">
                <a16:creationId xmlns:a16="http://schemas.microsoft.com/office/drawing/2014/main" id="{F8A4A981-D13E-4CBF-B1B9-9BD7D545B84E}"/>
              </a:ext>
            </a:extLst>
          </p:cNvPr>
          <p:cNvSpPr>
            <a:spLocks noGrp="1"/>
          </p:cNvSpPr>
          <p:nvPr>
            <p:ph sz="quarter" idx="10"/>
          </p:nvPr>
        </p:nvSpPr>
        <p:spPr>
          <a:xfrm>
            <a:off x="5597525" y="2794552"/>
            <a:ext cx="6072188" cy="30728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Rectangle 10">
            <a:extLst>
              <a:ext uri="{FF2B5EF4-FFF2-40B4-BE49-F238E27FC236}">
                <a16:creationId xmlns:a16="http://schemas.microsoft.com/office/drawing/2014/main" id="{46CD12B0-2D62-45AC-AE84-26428B62CFE0}"/>
              </a:ext>
              <a:ext uri="{C183D7F6-B498-43B3-948B-1728B52AA6E4}">
                <adec:decorative xmlns:adec="http://schemas.microsoft.com/office/drawing/2017/decorative" val="1"/>
              </a:ext>
            </a:extLst>
          </p:cNvPr>
          <p:cNvSpPr/>
          <p:nvPr userDrawn="1"/>
        </p:nvSpPr>
        <p:spPr>
          <a:xfrm>
            <a:off x="5359400" y="6372000"/>
            <a:ext cx="648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3D2A3941-2D95-4A84-B382-159E988C09D4}"/>
              </a:ext>
            </a:extLst>
          </p:cNvPr>
          <p:cNvSpPr>
            <a:spLocks noChangeAspect="1" noChangeArrowheads="1" noTextEdit="1"/>
          </p:cNvSpPr>
          <p:nvPr userDrawn="1"/>
        </p:nvSpPr>
        <p:spPr bwMode="auto">
          <a:xfrm flipH="1" flipV="1">
            <a:off x="5550051" y="318052"/>
            <a:ext cx="6095329" cy="2149666"/>
          </a:xfrm>
          <a:custGeom>
            <a:avLst/>
            <a:gdLst>
              <a:gd name="connsiteX0" fmla="*/ 6070276 w 6095329"/>
              <a:gd name="connsiteY0" fmla="*/ 2122810 h 2149666"/>
              <a:gd name="connsiteX1" fmla="*/ 6070276 w 6095329"/>
              <a:gd name="connsiteY1" fmla="*/ 26856 h 2149666"/>
              <a:gd name="connsiteX2" fmla="*/ 3557005 w 6095329"/>
              <a:gd name="connsiteY2" fmla="*/ 26856 h 2149666"/>
              <a:gd name="connsiteX3" fmla="*/ 2538324 w 6095329"/>
              <a:gd name="connsiteY3" fmla="*/ 26856 h 2149666"/>
              <a:gd name="connsiteX4" fmla="*/ 25053 w 6095329"/>
              <a:gd name="connsiteY4" fmla="*/ 26856 h 2149666"/>
              <a:gd name="connsiteX5" fmla="*/ 25053 w 6095329"/>
              <a:gd name="connsiteY5" fmla="*/ 2122810 h 2149666"/>
              <a:gd name="connsiteX6" fmla="*/ 2538324 w 6095329"/>
              <a:gd name="connsiteY6" fmla="*/ 2122810 h 2149666"/>
              <a:gd name="connsiteX7" fmla="*/ 3557005 w 6095329"/>
              <a:gd name="connsiteY7" fmla="*/ 2122810 h 2149666"/>
              <a:gd name="connsiteX8" fmla="*/ 6095329 w 6095329"/>
              <a:gd name="connsiteY8" fmla="*/ 2149666 h 2149666"/>
              <a:gd name="connsiteX9" fmla="*/ 6070276 w 6095329"/>
              <a:gd name="connsiteY9" fmla="*/ 2149666 h 2149666"/>
              <a:gd name="connsiteX10" fmla="*/ 3557005 w 6095329"/>
              <a:gd name="connsiteY10" fmla="*/ 2149666 h 2149666"/>
              <a:gd name="connsiteX11" fmla="*/ 2538324 w 6095329"/>
              <a:gd name="connsiteY11" fmla="*/ 2149666 h 2149666"/>
              <a:gd name="connsiteX12" fmla="*/ 25053 w 6095329"/>
              <a:gd name="connsiteY12" fmla="*/ 2149666 h 2149666"/>
              <a:gd name="connsiteX13" fmla="*/ 0 w 6095329"/>
              <a:gd name="connsiteY13" fmla="*/ 2149666 h 2149666"/>
              <a:gd name="connsiteX14" fmla="*/ 0 w 6095329"/>
              <a:gd name="connsiteY14" fmla="*/ 0 h 2149666"/>
              <a:gd name="connsiteX15" fmla="*/ 25053 w 6095329"/>
              <a:gd name="connsiteY15" fmla="*/ 0 h 2149666"/>
              <a:gd name="connsiteX16" fmla="*/ 2538324 w 6095329"/>
              <a:gd name="connsiteY16" fmla="*/ 0 h 2149666"/>
              <a:gd name="connsiteX17" fmla="*/ 3557005 w 6095329"/>
              <a:gd name="connsiteY17" fmla="*/ 0 h 2149666"/>
              <a:gd name="connsiteX18" fmla="*/ 6070276 w 6095329"/>
              <a:gd name="connsiteY18" fmla="*/ 0 h 2149666"/>
              <a:gd name="connsiteX19" fmla="*/ 6095329 w 6095329"/>
              <a:gd name="connsiteY19" fmla="*/ 0 h 214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5329" h="2149666">
                <a:moveTo>
                  <a:pt x="6070276" y="2122810"/>
                </a:moveTo>
                <a:lnTo>
                  <a:pt x="6070276" y="26856"/>
                </a:lnTo>
                <a:lnTo>
                  <a:pt x="3557005" y="26856"/>
                </a:lnTo>
                <a:lnTo>
                  <a:pt x="2538324" y="26856"/>
                </a:lnTo>
                <a:lnTo>
                  <a:pt x="25053" y="26856"/>
                </a:lnTo>
                <a:lnTo>
                  <a:pt x="25053" y="2122810"/>
                </a:lnTo>
                <a:lnTo>
                  <a:pt x="2538324" y="2122810"/>
                </a:lnTo>
                <a:lnTo>
                  <a:pt x="3557005" y="2122810"/>
                </a:lnTo>
                <a:close/>
                <a:moveTo>
                  <a:pt x="6095329" y="2149666"/>
                </a:moveTo>
                <a:lnTo>
                  <a:pt x="6070276" y="2149666"/>
                </a:lnTo>
                <a:lnTo>
                  <a:pt x="3557005" y="2149666"/>
                </a:lnTo>
                <a:lnTo>
                  <a:pt x="2538324" y="2149666"/>
                </a:lnTo>
                <a:lnTo>
                  <a:pt x="25053" y="2149666"/>
                </a:lnTo>
                <a:lnTo>
                  <a:pt x="0" y="2149666"/>
                </a:lnTo>
                <a:lnTo>
                  <a:pt x="0" y="0"/>
                </a:lnTo>
                <a:lnTo>
                  <a:pt x="25053" y="0"/>
                </a:lnTo>
                <a:lnTo>
                  <a:pt x="2538324" y="0"/>
                </a:lnTo>
                <a:lnTo>
                  <a:pt x="3557005" y="0"/>
                </a:lnTo>
                <a:lnTo>
                  <a:pt x="6070276" y="0"/>
                </a:lnTo>
                <a:lnTo>
                  <a:pt x="6095329" y="0"/>
                </a:lnTo>
                <a:close/>
              </a:path>
            </a:pathLst>
          </a:custGeom>
          <a:solidFill>
            <a:schemeClr val="accent3"/>
          </a:solidFill>
          <a:ln w="9525">
            <a:noFill/>
            <a:miter lim="800000"/>
            <a:headEnd/>
            <a:tailEnd/>
          </a:ln>
        </p:spPr>
        <p:txBody>
          <a:bodyPr vert="horz" wrap="square" lIns="91440" tIns="45720" rIns="91440" bIns="45720" numCol="1" anchor="t" anchorCtr="0" compatLnSpc="1">
            <a:prstTxWarp prst="textNoShape">
              <a:avLst/>
            </a:prstTxWarp>
            <a:noAutofit/>
          </a:bodyPr>
          <a:lstStyle/>
          <a:p>
            <a:endParaRPr lang="en-US" noProof="0" dirty="0"/>
          </a:p>
        </p:txBody>
      </p:sp>
    </p:spTree>
    <p:extLst>
      <p:ext uri="{BB962C8B-B14F-4D97-AF65-F5344CB8AC3E}">
        <p14:creationId xmlns:p14="http://schemas.microsoft.com/office/powerpoint/2010/main" val="237364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C6FE-7AAD-451E-876C-91BCE0BDDF14}"/>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81F9EB9-1CA8-44AC-8147-C1075E81E01B}"/>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3E00AA2-5AF6-4091-A26A-93450CB80B5B}"/>
              </a:ext>
            </a:extLst>
          </p:cNvPr>
          <p:cNvSpPr>
            <a:spLocks noGrp="1"/>
          </p:cNvSpPr>
          <p:nvPr>
            <p:ph type="ftr"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8" name="Slide Number Placeholder 7">
            <a:extLst>
              <a:ext uri="{FF2B5EF4-FFF2-40B4-BE49-F238E27FC236}">
                <a16:creationId xmlns:a16="http://schemas.microsoft.com/office/drawing/2014/main" id="{EBA4FB6A-5C22-4D6C-9099-DF1DDF84A9E4}"/>
              </a:ext>
            </a:extLst>
          </p:cNvPr>
          <p:cNvSpPr>
            <a:spLocks noGrp="1"/>
          </p:cNvSpPr>
          <p:nvPr>
            <p:ph type="sldNum"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25650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AE9C-7360-4D33-8F4A-D25A8778B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90748-0FD1-4917-AE27-0368252DF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5F93F6F6-2F09-4629-B138-2F81A442FEC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E6DD5FEE-1F25-4E8B-950B-6C194748D267}"/>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04790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D731-C950-4EDB-BAA4-9EB3B8245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37C3F-5244-4B69-A3C9-C112F98E09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A3275B-5BE7-4E06-AD1A-EEE0109B57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433B351-2A30-4ECC-AEF0-720AEFCF70B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6326404-2DA8-4D44-BE28-C9B22C79FF4A}"/>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415860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2A4F-9702-4A98-8216-DB9DF71966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CC87F-622A-4619-8F5D-B5673D214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41849D-A511-4EDA-8C7E-A0CB4C73E6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DD0C3-5FC1-43B2-843B-4F54BD621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10B9CC-7B29-416E-BC4F-6E4E683067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EE7B309A-1B51-434F-A302-CD45E763CA5E}"/>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9B7C6E69-F3DE-4456-8E4B-86DEDD8059FE}"/>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99771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56D30-36E1-4F7F-84F3-D9266E14F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81A3CA-80AB-4E95-9108-57756347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BC2E15E-0AD5-440E-9097-74B03C10BB8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B73A161-3FB7-4DAC-A14F-0315D8754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47423039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61" r:id="rId4"/>
    <p:sldLayoutId id="2147483662" r:id="rId5"/>
    <p:sldLayoutId id="2147483650" r:id="rId6"/>
    <p:sldLayoutId id="2147483651" r:id="rId7"/>
    <p:sldLayoutId id="2147483652" r:id="rId8"/>
    <p:sldLayoutId id="2147483653" r:id="rId9"/>
    <p:sldLayoutId id="2147483654" r:id="rId10"/>
    <p:sldLayoutId id="2147483659" r:id="rId11"/>
    <p:sldLayoutId id="2147483663" r:id="rId12"/>
    <p:sldLayoutId id="2147483660" r:id="rId13"/>
    <p:sldLayoutId id="2147483655" r:id="rId14"/>
    <p:sldLayoutId id="2147483656" r:id="rId15"/>
  </p:sldLayoutIdLst>
  <p:txStyles>
    <p:titleStyle>
      <a:lvl1pPr algn="l" defTabSz="914400" rtl="0" eaLnBrk="1" latinLnBrk="0" hangingPunct="1">
        <a:lnSpc>
          <a:spcPct val="90000"/>
        </a:lnSpc>
        <a:spcBef>
          <a:spcPct val="0"/>
        </a:spcBef>
        <a:buNone/>
        <a:defRPr sz="4400" i="0"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Garamond" panose="02020404030301010803" pitchFamily="18"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09D77CA-5613-448F-9689-5FED30129A36}"/>
              </a:ext>
            </a:extLst>
          </p:cNvPr>
          <p:cNvSpPr>
            <a:spLocks noGrp="1"/>
          </p:cNvSpPr>
          <p:nvPr>
            <p:ph type="ctrTitle"/>
          </p:nvPr>
        </p:nvSpPr>
        <p:spPr>
          <a:xfrm>
            <a:off x="864000" y="1116000"/>
            <a:ext cx="5400000" cy="5256000"/>
          </a:xfrm>
        </p:spPr>
        <p:txBody>
          <a:bodyPr>
            <a:normAutofit/>
          </a:bodyPr>
          <a:lstStyle/>
          <a:p>
            <a:r>
              <a:rPr lang="en-US" sz="4000" dirty="0"/>
              <a:t>City of Clarksville</a:t>
            </a:r>
            <a:br>
              <a:rPr lang="en-US" sz="4000" dirty="0"/>
            </a:br>
            <a:r>
              <a:rPr lang="en-US" sz="4000" dirty="0"/>
              <a:t>Reapportionment 2021</a:t>
            </a:r>
          </a:p>
        </p:txBody>
      </p:sp>
      <p:sp>
        <p:nvSpPr>
          <p:cNvPr id="5" name="Subtitle 4">
            <a:extLst>
              <a:ext uri="{FF2B5EF4-FFF2-40B4-BE49-F238E27FC236}">
                <a16:creationId xmlns:a16="http://schemas.microsoft.com/office/drawing/2014/main" id="{B4C81634-C384-4B8E-8072-4602ED8DDEAF}"/>
              </a:ext>
            </a:extLst>
          </p:cNvPr>
          <p:cNvSpPr>
            <a:spLocks noGrp="1"/>
          </p:cNvSpPr>
          <p:nvPr>
            <p:ph type="subTitle" idx="1"/>
          </p:nvPr>
        </p:nvSpPr>
        <p:spPr>
          <a:xfrm>
            <a:off x="1049244" y="5879308"/>
            <a:ext cx="5029512" cy="392245"/>
          </a:xfrm>
        </p:spPr>
        <p:txBody>
          <a:bodyPr/>
          <a:lstStyle/>
          <a:p>
            <a:r>
              <a:rPr lang="en-US" dirty="0"/>
              <a:t>October 28, 2021</a:t>
            </a:r>
          </a:p>
        </p:txBody>
      </p:sp>
      <p:pic>
        <p:nvPicPr>
          <p:cNvPr id="69" name="Picture Placeholder 68" descr="Empty chairs around a table">
            <a:extLst>
              <a:ext uri="{FF2B5EF4-FFF2-40B4-BE49-F238E27FC236}">
                <a16:creationId xmlns:a16="http://schemas.microsoft.com/office/drawing/2014/main" id="{DC5F12CA-7566-4270-9522-174AF69A4AC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p:spPr>
      </p:pic>
    </p:spTree>
    <p:extLst>
      <p:ext uri="{BB962C8B-B14F-4D97-AF65-F5344CB8AC3E}">
        <p14:creationId xmlns:p14="http://schemas.microsoft.com/office/powerpoint/2010/main" val="23719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A9F961-B112-48A8-8B5E-3E457F72F65B}"/>
              </a:ext>
            </a:extLst>
          </p:cNvPr>
          <p:cNvSpPr>
            <a:spLocks noGrp="1"/>
          </p:cNvSpPr>
          <p:nvPr>
            <p:ph idx="1"/>
          </p:nvPr>
        </p:nvSpPr>
        <p:spPr>
          <a:xfrm>
            <a:off x="838200" y="954972"/>
            <a:ext cx="10925174" cy="5750628"/>
          </a:xfrm>
        </p:spPr>
        <p:txBody>
          <a:bodyPr>
            <a:normAutofit fontScale="92500"/>
          </a:bodyPr>
          <a:lstStyle/>
          <a:p>
            <a:r>
              <a:rPr lang="en-US" sz="2000" dirty="0"/>
              <a:t>Per the City Charter </a:t>
            </a:r>
            <a:r>
              <a:rPr lang="en-US" sz="2000" i="1" dirty="0"/>
              <a:t>Article II Section 1. (b) “The City Council shall by ordinance </a:t>
            </a:r>
            <a:r>
              <a:rPr lang="en-US" sz="2000" i="1" dirty="0" err="1"/>
              <a:t>divie</a:t>
            </a:r>
            <a:r>
              <a:rPr lang="en-US" sz="2000" i="1" dirty="0"/>
              <a:t> the city into twelve (12) wards so that Councilmen elected from wards shall represent substantially equal populations. The City Council may reapportion at any time thereafter, if it deems such action necessary to maintain substantially equal representation based on population. The City Council shall use the latest federal census data whenever a reapportionment is made. Wards shall be reasonable compact and contiguous. A map of such wards shall be filed and maintained by the City Clerk.”</a:t>
            </a:r>
          </a:p>
          <a:p>
            <a:r>
              <a:rPr lang="en-US" sz="2000" dirty="0"/>
              <a:t>No Deadline – However, the Election Commission is asking the City to adopt their Wards close to when the County does their Districts (Nov – Dec) to avoid duplication of voter card mailings.</a:t>
            </a:r>
          </a:p>
          <a:p>
            <a:r>
              <a:rPr lang="en-US" sz="2000" dirty="0"/>
              <a:t>Must use the latest Federal Census</a:t>
            </a:r>
          </a:p>
          <a:p>
            <a:pPr lvl="1"/>
            <a:r>
              <a:rPr lang="en-US" sz="1800" dirty="0"/>
              <a:t>2020 Census Data were received in August</a:t>
            </a:r>
          </a:p>
          <a:p>
            <a:r>
              <a:rPr lang="en-US" sz="2000" dirty="0"/>
              <a:t>Equal Population = “One Person One Vote”</a:t>
            </a:r>
          </a:p>
          <a:p>
            <a:pPr lvl="1"/>
            <a:r>
              <a:rPr lang="en-US" sz="1800" dirty="0"/>
              <a:t>Total Citywide Population = 166,722 (Per 2020 Census)</a:t>
            </a:r>
          </a:p>
          <a:p>
            <a:pPr lvl="1"/>
            <a:r>
              <a:rPr lang="en-US" sz="1800" dirty="0"/>
              <a:t>166,722 / 12 Wards = 13,893 residents per ward rounded down (not necessarily voters)</a:t>
            </a:r>
          </a:p>
          <a:p>
            <a:pPr lvl="1"/>
            <a:r>
              <a:rPr lang="en-US" sz="1800" dirty="0"/>
              <a:t>Deviation allowed: +/- 5% (+/-830) is generally considered acceptable (10% total deviation required)</a:t>
            </a:r>
          </a:p>
          <a:p>
            <a:pPr lvl="1"/>
            <a:r>
              <a:rPr lang="en-US" sz="1800" dirty="0"/>
              <a:t>Range for Clarksville = +/- 694 residents or 13,199 – 14,587 residents per ward</a:t>
            </a:r>
          </a:p>
          <a:p>
            <a:pPr lvl="2"/>
            <a:r>
              <a:rPr lang="en-US" sz="1600" dirty="0"/>
              <a:t>Current Wards Deviation is -% to +% (% total deviation)</a:t>
            </a:r>
          </a:p>
          <a:p>
            <a:pPr lvl="2"/>
            <a:r>
              <a:rPr lang="en-US" sz="1600" dirty="0"/>
              <a:t>Proposed Wards Deviation is -% - +% (% total deviation)</a:t>
            </a:r>
          </a:p>
          <a:p>
            <a:pPr lvl="2"/>
            <a:r>
              <a:rPr lang="en-US" sz="1600" dirty="0"/>
              <a:t>Each 1% = 166 residents</a:t>
            </a:r>
          </a:p>
        </p:txBody>
      </p:sp>
      <p:sp>
        <p:nvSpPr>
          <p:cNvPr id="6" name="Title 1">
            <a:extLst>
              <a:ext uri="{FF2B5EF4-FFF2-40B4-BE49-F238E27FC236}">
                <a16:creationId xmlns:a16="http://schemas.microsoft.com/office/drawing/2014/main" id="{7B352A1E-820D-4288-A830-E7E83AA2C171}"/>
              </a:ext>
            </a:extLst>
          </p:cNvPr>
          <p:cNvSpPr txBox="1">
            <a:spLocks/>
          </p:cNvSpPr>
          <p:nvPr/>
        </p:nvSpPr>
        <p:spPr>
          <a:xfrm>
            <a:off x="838200" y="1"/>
            <a:ext cx="10515600" cy="954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0" kern="1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Reapportionment - Why</a:t>
            </a:r>
          </a:p>
        </p:txBody>
      </p:sp>
    </p:spTree>
    <p:extLst>
      <p:ext uri="{BB962C8B-B14F-4D97-AF65-F5344CB8AC3E}">
        <p14:creationId xmlns:p14="http://schemas.microsoft.com/office/powerpoint/2010/main" val="244586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D74DA-6663-4FBA-AE36-C60488F80B45}"/>
              </a:ext>
            </a:extLst>
          </p:cNvPr>
          <p:cNvSpPr>
            <a:spLocks noGrp="1"/>
          </p:cNvSpPr>
          <p:nvPr>
            <p:ph idx="1"/>
          </p:nvPr>
        </p:nvSpPr>
        <p:spPr>
          <a:xfrm>
            <a:off x="828675" y="876301"/>
            <a:ext cx="11220450" cy="5981698"/>
          </a:xfrm>
        </p:spPr>
        <p:txBody>
          <a:bodyPr>
            <a:normAutofit/>
          </a:bodyPr>
          <a:lstStyle/>
          <a:p>
            <a:r>
              <a:rPr lang="en-US" dirty="0">
                <a:solidFill>
                  <a:schemeClr val="bg1">
                    <a:lumMod val="65000"/>
                  </a:schemeClr>
                </a:solidFill>
              </a:rPr>
              <a:t>September 21 – Mayor, Election Administrator, RPC Visit with Comptroller @ RPC</a:t>
            </a:r>
          </a:p>
          <a:p>
            <a:pPr lvl="1"/>
            <a:r>
              <a:rPr lang="en-US" dirty="0">
                <a:solidFill>
                  <a:schemeClr val="bg1">
                    <a:lumMod val="65000"/>
                  </a:schemeClr>
                </a:solidFill>
              </a:rPr>
              <a:t>Showed the current situation and allowed the Comptroller to begin drawing basic Wards.</a:t>
            </a:r>
          </a:p>
          <a:p>
            <a:pPr lvl="1"/>
            <a:r>
              <a:rPr lang="en-US" dirty="0">
                <a:solidFill>
                  <a:schemeClr val="bg1">
                    <a:lumMod val="65000"/>
                  </a:schemeClr>
                </a:solidFill>
              </a:rPr>
              <a:t>Set the potential timeline with the Election Administrator</a:t>
            </a:r>
          </a:p>
          <a:p>
            <a:r>
              <a:rPr lang="en-US" dirty="0">
                <a:solidFill>
                  <a:schemeClr val="bg1">
                    <a:lumMod val="65000"/>
                  </a:schemeClr>
                </a:solidFill>
              </a:rPr>
              <a:t>September 24 – RPC Staff and Election Administrator met again to work on maps</a:t>
            </a:r>
          </a:p>
          <a:p>
            <a:r>
              <a:rPr lang="en-US" dirty="0">
                <a:solidFill>
                  <a:schemeClr val="bg1">
                    <a:lumMod val="65000"/>
                  </a:schemeClr>
                </a:solidFill>
              </a:rPr>
              <a:t>October 20 – Present Ward Maps to City Council Special Session</a:t>
            </a:r>
          </a:p>
          <a:p>
            <a:r>
              <a:rPr lang="en-US" dirty="0">
                <a:solidFill>
                  <a:schemeClr val="bg1">
                    <a:lumMod val="65000"/>
                  </a:schemeClr>
                </a:solidFill>
              </a:rPr>
              <a:t>October 21 – November 19 – Councilmembers may meet with the Election Administrator and RPC to learn more about the changes and reasoning behind them</a:t>
            </a:r>
          </a:p>
          <a:p>
            <a:r>
              <a:rPr lang="en-US" dirty="0"/>
              <a:t>October 28 – Present to City Council for 1</a:t>
            </a:r>
            <a:r>
              <a:rPr lang="en-US" baseline="30000" dirty="0"/>
              <a:t>st</a:t>
            </a:r>
            <a:r>
              <a:rPr lang="en-US" dirty="0"/>
              <a:t> Reading</a:t>
            </a:r>
          </a:p>
          <a:p>
            <a:r>
              <a:rPr lang="en-US" dirty="0"/>
              <a:t>November 4 – Vote on 1</a:t>
            </a:r>
            <a:r>
              <a:rPr lang="en-US" baseline="30000" dirty="0"/>
              <a:t>st</a:t>
            </a:r>
            <a:r>
              <a:rPr lang="en-US" dirty="0"/>
              <a:t> Reading</a:t>
            </a:r>
          </a:p>
          <a:p>
            <a:r>
              <a:rPr lang="en-US" dirty="0"/>
              <a:t>November 5 – November 19 – Public Review @ Election Commission and Online</a:t>
            </a:r>
          </a:p>
          <a:p>
            <a:r>
              <a:rPr lang="en-US" dirty="0"/>
              <a:t>November 30 – Present for 2</a:t>
            </a:r>
            <a:r>
              <a:rPr lang="en-US" baseline="30000" dirty="0"/>
              <a:t>nd</a:t>
            </a:r>
            <a:r>
              <a:rPr lang="en-US" dirty="0"/>
              <a:t> Reading with any recommended amendments</a:t>
            </a:r>
          </a:p>
          <a:p>
            <a:r>
              <a:rPr lang="en-US" dirty="0"/>
              <a:t>December 2 – Vote on 2</a:t>
            </a:r>
            <a:r>
              <a:rPr lang="en-US" baseline="30000" dirty="0"/>
              <a:t>nd</a:t>
            </a:r>
            <a:r>
              <a:rPr lang="en-US" dirty="0"/>
              <a:t> Reading</a:t>
            </a:r>
          </a:p>
          <a:p>
            <a:endParaRPr lang="en-US" dirty="0"/>
          </a:p>
          <a:p>
            <a:pPr marL="0" indent="0">
              <a:buNone/>
            </a:pPr>
            <a:r>
              <a:rPr lang="en-US" i="1" dirty="0"/>
              <a:t>Amendments can be provided between 1</a:t>
            </a:r>
            <a:r>
              <a:rPr lang="en-US" i="1" baseline="30000" dirty="0"/>
              <a:t>st</a:t>
            </a:r>
            <a:r>
              <a:rPr lang="en-US" i="1" dirty="0"/>
              <a:t> and 2</a:t>
            </a:r>
            <a:r>
              <a:rPr lang="en-US" i="1" baseline="30000" dirty="0"/>
              <a:t>nd</a:t>
            </a:r>
            <a:r>
              <a:rPr lang="en-US" i="1" dirty="0"/>
              <a:t> Readings.</a:t>
            </a:r>
          </a:p>
        </p:txBody>
      </p:sp>
      <p:sp>
        <p:nvSpPr>
          <p:cNvPr id="4" name="Title 1">
            <a:extLst>
              <a:ext uri="{FF2B5EF4-FFF2-40B4-BE49-F238E27FC236}">
                <a16:creationId xmlns:a16="http://schemas.microsoft.com/office/drawing/2014/main" id="{8E19E587-3DB5-4C75-B9E4-CFDD7A663569}"/>
              </a:ext>
            </a:extLst>
          </p:cNvPr>
          <p:cNvSpPr txBox="1">
            <a:spLocks/>
          </p:cNvSpPr>
          <p:nvPr/>
        </p:nvSpPr>
        <p:spPr>
          <a:xfrm>
            <a:off x="838200" y="1"/>
            <a:ext cx="10515600" cy="954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0" kern="1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Timeline</a:t>
            </a:r>
          </a:p>
        </p:txBody>
      </p:sp>
    </p:spTree>
    <p:extLst>
      <p:ext uri="{BB962C8B-B14F-4D97-AF65-F5344CB8AC3E}">
        <p14:creationId xmlns:p14="http://schemas.microsoft.com/office/powerpoint/2010/main" val="30096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D7F913-53A6-4160-A24E-630B76C8E71A}"/>
              </a:ext>
            </a:extLst>
          </p:cNvPr>
          <p:cNvSpPr>
            <a:spLocks noGrp="1"/>
          </p:cNvSpPr>
          <p:nvPr>
            <p:ph idx="1"/>
          </p:nvPr>
        </p:nvSpPr>
        <p:spPr>
          <a:xfrm>
            <a:off x="838200" y="1034963"/>
            <a:ext cx="11588621" cy="4351338"/>
          </a:xfrm>
        </p:spPr>
        <p:txBody>
          <a:bodyPr/>
          <a:lstStyle/>
          <a:p>
            <a:pPr marL="342900" lvl="0" indent="-342900">
              <a:buFont typeface="+mj-lt"/>
              <a:buAutoNum type="arabicPeriod"/>
            </a:pPr>
            <a:r>
              <a:rPr lang="en-US" sz="2000" dirty="0"/>
              <a:t>Retain as many voters as possible from their 2010 Wards into 2020 Wards</a:t>
            </a:r>
          </a:p>
          <a:p>
            <a:pPr marL="342900" lvl="0" indent="-342900">
              <a:buFont typeface="+mj-lt"/>
              <a:buAutoNum type="arabicPeriod"/>
            </a:pPr>
            <a:r>
              <a:rPr lang="en-US" sz="2000" dirty="0"/>
              <a:t>Attain a balanced citywide Ward map within +/- 5% of the target population</a:t>
            </a:r>
          </a:p>
          <a:p>
            <a:pPr lvl="1"/>
            <a:r>
              <a:rPr lang="en-US" sz="1800" dirty="0"/>
              <a:t>Target = 13,893</a:t>
            </a:r>
          </a:p>
          <a:p>
            <a:pPr lvl="1"/>
            <a:r>
              <a:rPr lang="en-US" sz="1800" dirty="0"/>
              <a:t>Range = 13,199 – 14,587</a:t>
            </a:r>
          </a:p>
          <a:p>
            <a:pPr marL="342900" lvl="0" indent="-342900">
              <a:buFont typeface="+mj-lt"/>
              <a:buAutoNum type="arabicPeriod"/>
            </a:pPr>
            <a:r>
              <a:rPr lang="en-US" sz="2000" dirty="0"/>
              <a:t>Use natural and hard boundaries for districts where possible</a:t>
            </a:r>
          </a:p>
          <a:p>
            <a:pPr lvl="1"/>
            <a:r>
              <a:rPr lang="en-US" sz="1800" dirty="0"/>
              <a:t>Rivers, railroad tracks, state roads, TVA easements, etc.</a:t>
            </a:r>
          </a:p>
          <a:p>
            <a:pPr lvl="1"/>
            <a:r>
              <a:rPr lang="en-US" sz="1800" dirty="0"/>
              <a:t>Try not to break up neighborhoods</a:t>
            </a:r>
          </a:p>
          <a:p>
            <a:pPr marL="342900" lvl="0" indent="-342900">
              <a:buFont typeface="+mj-lt"/>
              <a:buAutoNum type="arabicPeriod"/>
            </a:pPr>
            <a:r>
              <a:rPr lang="en-US" sz="2000" dirty="0"/>
              <a:t>Maintain the demographic diversity previously held in the district</a:t>
            </a:r>
          </a:p>
          <a:p>
            <a:pPr marL="342900" lvl="0" indent="-342900">
              <a:buFont typeface="+mj-lt"/>
              <a:buAutoNum type="arabicPeriod"/>
            </a:pPr>
            <a:r>
              <a:rPr lang="en-US" sz="2000" dirty="0"/>
              <a:t>Respect current councilmembers’ home locations where possible</a:t>
            </a:r>
          </a:p>
          <a:p>
            <a:pPr marL="342900" indent="-342900">
              <a:buFont typeface="+mj-lt"/>
              <a:buAutoNum type="arabicPeriod"/>
            </a:pPr>
            <a:endParaRPr lang="en-US" dirty="0"/>
          </a:p>
        </p:txBody>
      </p:sp>
      <p:sp>
        <p:nvSpPr>
          <p:cNvPr id="7" name="Title 1">
            <a:extLst>
              <a:ext uri="{FF2B5EF4-FFF2-40B4-BE49-F238E27FC236}">
                <a16:creationId xmlns:a16="http://schemas.microsoft.com/office/drawing/2014/main" id="{1B3541A5-0B77-44CC-B404-FB8ED0D5BC99}"/>
              </a:ext>
            </a:extLst>
          </p:cNvPr>
          <p:cNvSpPr txBox="1">
            <a:spLocks/>
          </p:cNvSpPr>
          <p:nvPr/>
        </p:nvSpPr>
        <p:spPr>
          <a:xfrm>
            <a:off x="838200" y="1"/>
            <a:ext cx="10515600" cy="954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0" kern="1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Reapportionment Approach</a:t>
            </a:r>
          </a:p>
        </p:txBody>
      </p:sp>
    </p:spTree>
    <p:extLst>
      <p:ext uri="{BB962C8B-B14F-4D97-AF65-F5344CB8AC3E}">
        <p14:creationId xmlns:p14="http://schemas.microsoft.com/office/powerpoint/2010/main" val="22763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2C55-2E46-4CB4-BB48-B2B3F87BBD85}"/>
              </a:ext>
            </a:extLst>
          </p:cNvPr>
          <p:cNvSpPr>
            <a:spLocks noGrp="1"/>
          </p:cNvSpPr>
          <p:nvPr>
            <p:ph type="title"/>
          </p:nvPr>
        </p:nvSpPr>
        <p:spPr>
          <a:xfrm>
            <a:off x="838200" y="1"/>
            <a:ext cx="10515600" cy="960672"/>
          </a:xfrm>
        </p:spPr>
        <p:txBody>
          <a:bodyPr/>
          <a:lstStyle/>
          <a:p>
            <a:pPr algn="ctr"/>
            <a:r>
              <a:rPr lang="en-US" dirty="0"/>
              <a:t>original Ward map (Oct 20)</a:t>
            </a:r>
          </a:p>
        </p:txBody>
      </p:sp>
      <p:pic>
        <p:nvPicPr>
          <p:cNvPr id="9" name="Content Placeholder 8">
            <a:extLst>
              <a:ext uri="{FF2B5EF4-FFF2-40B4-BE49-F238E27FC236}">
                <a16:creationId xmlns:a16="http://schemas.microsoft.com/office/drawing/2014/main" id="{94596097-11E9-42B4-890D-44A8DCBC3D66}"/>
              </a:ext>
            </a:extLst>
          </p:cNvPr>
          <p:cNvPicPr>
            <a:picLocks noGrp="1" noChangeAspect="1"/>
          </p:cNvPicPr>
          <p:nvPr>
            <p:ph idx="1"/>
          </p:nvPr>
        </p:nvPicPr>
        <p:blipFill rotWithShape="1">
          <a:blip r:embed="rId2"/>
          <a:srcRect l="1674" t="22245" r="2701" b="6506"/>
          <a:stretch/>
        </p:blipFill>
        <p:spPr>
          <a:xfrm>
            <a:off x="2017424" y="780176"/>
            <a:ext cx="8157152" cy="6077824"/>
          </a:xfrm>
        </p:spPr>
      </p:pic>
    </p:spTree>
    <p:extLst>
      <p:ext uri="{BB962C8B-B14F-4D97-AF65-F5344CB8AC3E}">
        <p14:creationId xmlns:p14="http://schemas.microsoft.com/office/powerpoint/2010/main" val="337092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2C55-2E46-4CB4-BB48-B2B3F87BBD85}"/>
              </a:ext>
            </a:extLst>
          </p:cNvPr>
          <p:cNvSpPr>
            <a:spLocks noGrp="1"/>
          </p:cNvSpPr>
          <p:nvPr>
            <p:ph type="title"/>
          </p:nvPr>
        </p:nvSpPr>
        <p:spPr>
          <a:xfrm>
            <a:off x="838200" y="1"/>
            <a:ext cx="10515600" cy="960672"/>
          </a:xfrm>
        </p:spPr>
        <p:txBody>
          <a:bodyPr/>
          <a:lstStyle/>
          <a:p>
            <a:pPr algn="ctr"/>
            <a:r>
              <a:rPr lang="en-US" dirty="0"/>
              <a:t>Proposed Ward map (Oct 20)</a:t>
            </a:r>
          </a:p>
        </p:txBody>
      </p:sp>
      <p:pic>
        <p:nvPicPr>
          <p:cNvPr id="9" name="Content Placeholder 8">
            <a:extLst>
              <a:ext uri="{FF2B5EF4-FFF2-40B4-BE49-F238E27FC236}">
                <a16:creationId xmlns:a16="http://schemas.microsoft.com/office/drawing/2014/main" id="{94596097-11E9-42B4-890D-44A8DCBC3D66}"/>
              </a:ext>
            </a:extLst>
          </p:cNvPr>
          <p:cNvPicPr>
            <a:picLocks noGrp="1" noChangeAspect="1"/>
          </p:cNvPicPr>
          <p:nvPr>
            <p:ph idx="1"/>
          </p:nvPr>
        </p:nvPicPr>
        <p:blipFill rotWithShape="1">
          <a:blip r:embed="rId2"/>
          <a:srcRect l="1967" t="14294" r="1730" b="13727"/>
          <a:stretch/>
        </p:blipFill>
        <p:spPr>
          <a:xfrm>
            <a:off x="2013358" y="813732"/>
            <a:ext cx="8086894" cy="6044267"/>
          </a:xfrm>
        </p:spPr>
      </p:pic>
    </p:spTree>
    <p:extLst>
      <p:ext uri="{BB962C8B-B14F-4D97-AF65-F5344CB8AC3E}">
        <p14:creationId xmlns:p14="http://schemas.microsoft.com/office/powerpoint/2010/main" val="165249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D7F913-53A6-4160-A24E-630B76C8E71A}"/>
              </a:ext>
            </a:extLst>
          </p:cNvPr>
          <p:cNvSpPr>
            <a:spLocks noGrp="1"/>
          </p:cNvSpPr>
          <p:nvPr>
            <p:ph idx="1"/>
          </p:nvPr>
        </p:nvSpPr>
        <p:spPr>
          <a:xfrm>
            <a:off x="812334" y="875572"/>
            <a:ext cx="11588621" cy="4351338"/>
          </a:xfrm>
        </p:spPr>
        <p:txBody>
          <a:bodyPr/>
          <a:lstStyle/>
          <a:p>
            <a:pPr marL="342900" lvl="0" indent="-342900">
              <a:buFont typeface="+mj-lt"/>
              <a:buAutoNum type="arabicPeriod"/>
            </a:pPr>
            <a:r>
              <a:rPr lang="en-US" sz="2000" dirty="0"/>
              <a:t>Returned Wards 1 and 5 to original locations for seated councilmembers</a:t>
            </a:r>
          </a:p>
          <a:p>
            <a:pPr marL="800100" lvl="1" indent="-342900">
              <a:buFont typeface="+mj-lt"/>
              <a:buAutoNum type="arabicPeriod"/>
            </a:pPr>
            <a:r>
              <a:rPr lang="en-US" sz="1800" dirty="0"/>
              <a:t>Ward 1 and 3 swapped a small portion of Ft. Campbell</a:t>
            </a:r>
          </a:p>
          <a:p>
            <a:pPr marL="800100" lvl="1" indent="-342900">
              <a:buFont typeface="+mj-lt"/>
              <a:buAutoNum type="arabicPeriod"/>
            </a:pPr>
            <a:r>
              <a:rPr lang="en-US" sz="1800" dirty="0"/>
              <a:t>Ward 1 acquired Tiny Town Rd to Allen Road from Ward 5</a:t>
            </a:r>
          </a:p>
          <a:p>
            <a:pPr marL="800100" lvl="1" indent="-342900">
              <a:buFont typeface="+mj-lt"/>
              <a:buAutoNum type="arabicPeriod"/>
            </a:pPr>
            <a:r>
              <a:rPr lang="en-US" sz="1800" dirty="0"/>
              <a:t>Ward 5 acquired Sunset Meadows from Ward 1</a:t>
            </a:r>
          </a:p>
          <a:p>
            <a:pPr marL="342900" indent="-342900">
              <a:buFont typeface="+mj-lt"/>
              <a:buAutoNum type="arabicPeriod"/>
            </a:pPr>
            <a:r>
              <a:rPr lang="en-US" sz="2000" dirty="0"/>
              <a:t>Ward 6 had all three public housing complexes</a:t>
            </a:r>
          </a:p>
          <a:p>
            <a:pPr marL="800100" lvl="1" indent="-342900">
              <a:buFont typeface="+mj-lt"/>
              <a:buAutoNum type="arabicPeriod"/>
            </a:pPr>
            <a:r>
              <a:rPr lang="en-US" sz="1800" dirty="0"/>
              <a:t>Ward 6 gave Maddox Cir. And some land around it to Ward 7 </a:t>
            </a:r>
          </a:p>
          <a:p>
            <a:pPr marL="800100" lvl="1" indent="-342900">
              <a:buFont typeface="+mj-lt"/>
              <a:buAutoNum type="arabicPeriod"/>
            </a:pPr>
            <a:r>
              <a:rPr lang="en-US" sz="1800" dirty="0"/>
              <a:t>Ward 6 needed to gain some area south of Providence Blvd to round up in population</a:t>
            </a:r>
          </a:p>
          <a:p>
            <a:pPr marL="342900" indent="-342900">
              <a:buFont typeface="+mj-lt"/>
              <a:buAutoNum type="arabicPeriod"/>
            </a:pPr>
            <a:r>
              <a:rPr lang="en-US" sz="2000" dirty="0"/>
              <a:t>Ward 7 was then overpopulated and balance with Ward 10 in an area along Madison Street, Hillcrest Dr, and Memorial Dr.</a:t>
            </a:r>
          </a:p>
          <a:p>
            <a:pPr marL="342900" indent="-342900">
              <a:buFont typeface="+mj-lt"/>
              <a:buAutoNum type="arabicPeriod"/>
            </a:pPr>
            <a:endParaRPr lang="en-US" dirty="0"/>
          </a:p>
        </p:txBody>
      </p:sp>
      <p:sp>
        <p:nvSpPr>
          <p:cNvPr id="7" name="Title 1">
            <a:extLst>
              <a:ext uri="{FF2B5EF4-FFF2-40B4-BE49-F238E27FC236}">
                <a16:creationId xmlns:a16="http://schemas.microsoft.com/office/drawing/2014/main" id="{1B3541A5-0B77-44CC-B404-FB8ED0D5BC99}"/>
              </a:ext>
            </a:extLst>
          </p:cNvPr>
          <p:cNvSpPr txBox="1">
            <a:spLocks/>
          </p:cNvSpPr>
          <p:nvPr/>
        </p:nvSpPr>
        <p:spPr>
          <a:xfrm>
            <a:off x="838200" y="1"/>
            <a:ext cx="10515600" cy="9549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i="0" kern="1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Changes to ward map from original</a:t>
            </a:r>
          </a:p>
        </p:txBody>
      </p:sp>
    </p:spTree>
    <p:extLst>
      <p:ext uri="{BB962C8B-B14F-4D97-AF65-F5344CB8AC3E}">
        <p14:creationId xmlns:p14="http://schemas.microsoft.com/office/powerpoint/2010/main" val="189812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8996-F429-4FB7-BC1F-C797350CD527}"/>
              </a:ext>
            </a:extLst>
          </p:cNvPr>
          <p:cNvSpPr>
            <a:spLocks noGrp="1"/>
          </p:cNvSpPr>
          <p:nvPr>
            <p:ph type="title"/>
          </p:nvPr>
        </p:nvSpPr>
        <p:spPr>
          <a:xfrm>
            <a:off x="838200" y="0"/>
            <a:ext cx="10515600" cy="1325563"/>
          </a:xfrm>
        </p:spPr>
        <p:txBody>
          <a:bodyPr/>
          <a:lstStyle/>
          <a:p>
            <a:r>
              <a:rPr lang="en-US" dirty="0"/>
              <a:t>Demographics</a:t>
            </a:r>
          </a:p>
        </p:txBody>
      </p:sp>
      <p:graphicFrame>
        <p:nvGraphicFramePr>
          <p:cNvPr id="4" name="Object 3">
            <a:extLst>
              <a:ext uri="{FF2B5EF4-FFF2-40B4-BE49-F238E27FC236}">
                <a16:creationId xmlns:a16="http://schemas.microsoft.com/office/drawing/2014/main" id="{756F85A2-8FB7-4957-9670-F2976E2D2D02}"/>
              </a:ext>
            </a:extLst>
          </p:cNvPr>
          <p:cNvGraphicFramePr>
            <a:graphicFrameLocks noChangeAspect="1"/>
          </p:cNvGraphicFramePr>
          <p:nvPr>
            <p:extLst>
              <p:ext uri="{D42A27DB-BD31-4B8C-83A1-F6EECF244321}">
                <p14:modId xmlns:p14="http://schemas.microsoft.com/office/powerpoint/2010/main" val="2348400563"/>
              </p:ext>
            </p:extLst>
          </p:nvPr>
        </p:nvGraphicFramePr>
        <p:xfrm>
          <a:off x="85725" y="1370013"/>
          <a:ext cx="12020550" cy="4114800"/>
        </p:xfrm>
        <a:graphic>
          <a:graphicData uri="http://schemas.openxmlformats.org/presentationml/2006/ole">
            <mc:AlternateContent xmlns:mc="http://schemas.openxmlformats.org/markup-compatibility/2006">
              <mc:Choice xmlns:v="urn:schemas-microsoft-com:vml" Requires="v">
                <p:oleObj spid="_x0000_s1028" name="Worksheet" r:id="rId3" imgW="12020454" imgH="4114800" progId="Excel.Sheet.12">
                  <p:embed/>
                </p:oleObj>
              </mc:Choice>
              <mc:Fallback>
                <p:oleObj name="Worksheet" r:id="rId3" imgW="12020454" imgH="4114800" progId="Excel.Sheet.12">
                  <p:embed/>
                  <p:pic>
                    <p:nvPicPr>
                      <p:cNvPr id="0" name=""/>
                      <p:cNvPicPr/>
                      <p:nvPr/>
                    </p:nvPicPr>
                    <p:blipFill>
                      <a:blip r:embed="rId4"/>
                      <a:stretch>
                        <a:fillRect/>
                      </a:stretch>
                    </p:blipFill>
                    <p:spPr>
                      <a:xfrm>
                        <a:off x="85725" y="1370013"/>
                        <a:ext cx="12020550" cy="4114800"/>
                      </a:xfrm>
                      <a:prstGeom prst="rect">
                        <a:avLst/>
                      </a:prstGeom>
                    </p:spPr>
                  </p:pic>
                </p:oleObj>
              </mc:Fallback>
            </mc:AlternateContent>
          </a:graphicData>
        </a:graphic>
      </p:graphicFrame>
    </p:spTree>
    <p:extLst>
      <p:ext uri="{BB962C8B-B14F-4D97-AF65-F5344CB8AC3E}">
        <p14:creationId xmlns:p14="http://schemas.microsoft.com/office/powerpoint/2010/main" val="3325388054"/>
      </p:ext>
    </p:extLst>
  </p:cSld>
  <p:clrMapOvr>
    <a:masterClrMapping/>
  </p:clrMapOvr>
</p:sld>
</file>

<file path=ppt/theme/theme1.xml><?xml version="1.0" encoding="utf-8"?>
<a:theme xmlns:a="http://schemas.openxmlformats.org/drawingml/2006/main" name="Office Theme">
  <a:themeElements>
    <a:clrScheme name="MS-Theme-Flow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Flow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Conference Presentation_Win32_SB v2" id="{B53486CA-0B12-407E-B210-0E27351771A7}" vid="{766347BD-4DDC-47ED-977F-A882BCAC92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4924D2-B457-4674-82F7-724FAB0167FB}">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71af3243-3dd4-4a8d-8c0d-dd76da1f02a5"/>
    <ds:schemaRef ds:uri="16c05727-aa75-4e4a-9b5f-8a80a1165891"/>
    <ds:schemaRef ds:uri="http://www.w3.org/XML/1998/namespace"/>
    <ds:schemaRef ds:uri="http://purl.org/dc/elements/1.1/"/>
  </ds:schemaRefs>
</ds:datastoreItem>
</file>

<file path=customXml/itemProps2.xml><?xml version="1.0" encoding="utf-8"?>
<ds:datastoreItem xmlns:ds="http://schemas.openxmlformats.org/officeDocument/2006/customXml" ds:itemID="{A33CFF6F-B573-4540-8AB0-753D7106C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70FC28-D756-41B3-A1D7-66FF5447EC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conference presentation</Template>
  <TotalTime>0</TotalTime>
  <Words>618</Words>
  <Application>Microsoft Office PowerPoint</Application>
  <PresentationFormat>Widescreen</PresentationFormat>
  <Paragraphs>52</Paragraphs>
  <Slides>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Calibri</vt:lpstr>
      <vt:lpstr>Garamond</vt:lpstr>
      <vt:lpstr>Tahoma</vt:lpstr>
      <vt:lpstr>Wingdings</vt:lpstr>
      <vt:lpstr>Office Theme</vt:lpstr>
      <vt:lpstr>Worksheet</vt:lpstr>
      <vt:lpstr>City of Clarksville Reapportionment 2021</vt:lpstr>
      <vt:lpstr>PowerPoint Presentation</vt:lpstr>
      <vt:lpstr>PowerPoint Presentation</vt:lpstr>
      <vt:lpstr>PowerPoint Presentation</vt:lpstr>
      <vt:lpstr>original Ward map (Oct 20)</vt:lpstr>
      <vt:lpstr>Proposed Ward map (Oct 20)</vt:lpstr>
      <vt:lpstr>PowerPoint Presentation</vt:lpstr>
      <vt:lpstr>Demographics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2021-10-01T14:06:21Z</dcterms:created>
  <dcterms:modified xsi:type="dcterms:W3CDTF">2021-11-01T19:26:39Z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