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68" r:id="rId3"/>
    <p:sldId id="269" r:id="rId4"/>
    <p:sldId id="270" r:id="rId5"/>
    <p:sldId id="271" r:id="rId6"/>
    <p:sldId id="273" r:id="rId7"/>
    <p:sldId id="274" r:id="rId8"/>
    <p:sldId id="275" r:id="rId9"/>
    <p:sldId id="276" r:id="rId10"/>
    <p:sldId id="277" r:id="rId11"/>
    <p:sldId id="278" r:id="rId12"/>
    <p:sldId id="272" r:id="rId13"/>
    <p:sldId id="279" r:id="rId14"/>
    <p:sldId id="281" r:id="rId15"/>
    <p:sldId id="28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erce, Bradley" initials="PB" lastIdx="1" clrIdx="0">
    <p:extLst>
      <p:ext uri="{19B8F6BF-5375-455C-9EA6-DF929625EA0E}">
        <p15:presenceInfo xmlns:p15="http://schemas.microsoft.com/office/powerpoint/2012/main" userId="S::Bradley.Pierce@nebraska.gov::c8ce08ef-6af8-485d-90c5-96ad3abbdf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8" d="100"/>
          <a:sy n="108" d="100"/>
        </p:scale>
        <p:origin x="7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2C8F5C-E6BF-4E9E-94B2-5DE4227345AC}" type="doc">
      <dgm:prSet loTypeId="urn:microsoft.com/office/officeart/2005/8/layout/hierarchy2" loCatId="hierarchy" qsTypeId="urn:microsoft.com/office/officeart/2005/8/quickstyle/simple3" qsCatId="simple" csTypeId="urn:microsoft.com/office/officeart/2005/8/colors/accent5_5" csCatId="accent5" phldr="1"/>
      <dgm:spPr/>
      <dgm:t>
        <a:bodyPr/>
        <a:lstStyle/>
        <a:p>
          <a:endParaRPr lang="en-US"/>
        </a:p>
      </dgm:t>
    </dgm:pt>
    <dgm:pt modelId="{FF1EFDEB-212E-4FEF-84F2-B9D29D105B32}">
      <dgm:prSet phldrT="[Text]" custT="1">
        <dgm:style>
          <a:lnRef idx="2">
            <a:schemeClr val="accent5"/>
          </a:lnRef>
          <a:fillRef idx="1">
            <a:schemeClr val="lt1"/>
          </a:fillRef>
          <a:effectRef idx="0">
            <a:schemeClr val="accent5"/>
          </a:effectRef>
          <a:fontRef idx="minor">
            <a:schemeClr val="dk1"/>
          </a:fontRef>
        </dgm:style>
      </dgm:prSet>
      <dgm:spPr>
        <a:solidFill>
          <a:schemeClr val="accent4">
            <a:lumMod val="60000"/>
            <a:lumOff val="40000"/>
          </a:schemeClr>
        </a:solidFill>
      </dgm:spPr>
      <dgm:t>
        <a:bodyPr/>
        <a:lstStyle/>
        <a:p>
          <a:r>
            <a:rPr lang="en-US" sz="1400" dirty="0">
              <a:latin typeface="Arial" panose="020B0604020202020204" pitchFamily="34" charset="0"/>
              <a:cs typeface="Arial" panose="020B0604020202020204" pitchFamily="34" charset="0"/>
            </a:rPr>
            <a:t>Public and private job training programs </a:t>
          </a:r>
        </a:p>
      </dgm:t>
    </dgm:pt>
    <dgm:pt modelId="{54CCCCB5-DCEF-491C-A1B8-20F0C7B26F3D}" type="parTrans" cxnId="{3AC87A8C-63D2-455C-80E8-6E478725B09B}">
      <dgm:prSet/>
      <dgm:spPr/>
      <dgm:t>
        <a:bodyPr/>
        <a:lstStyle/>
        <a:p>
          <a:endParaRPr lang="en-US"/>
        </a:p>
      </dgm:t>
    </dgm:pt>
    <dgm:pt modelId="{3A59A3D0-DB9C-44E6-8CFC-6AA0829EE76B}" type="sibTrans" cxnId="{3AC87A8C-63D2-455C-80E8-6E478725B09B}">
      <dgm:prSet/>
      <dgm:spPr/>
      <dgm:t>
        <a:bodyPr/>
        <a:lstStyle/>
        <a:p>
          <a:endParaRPr lang="en-US"/>
        </a:p>
      </dgm:t>
    </dgm:pt>
    <dgm:pt modelId="{9EBD28DC-8372-493D-A88F-4C702AFCC037}">
      <dgm:prSet phldrT="[Text]" custT="1">
        <dgm:style>
          <a:lnRef idx="2">
            <a:schemeClr val="accent5"/>
          </a:lnRef>
          <a:fillRef idx="1">
            <a:schemeClr val="lt1"/>
          </a:fillRef>
          <a:effectRef idx="0">
            <a:schemeClr val="accent5"/>
          </a:effectRef>
          <a:fontRef idx="minor">
            <a:schemeClr val="dk1"/>
          </a:fontRef>
        </dgm:style>
      </dgm:prSet>
      <dgm:spPr>
        <a:solidFill>
          <a:schemeClr val="accent4">
            <a:lumMod val="60000"/>
            <a:lumOff val="40000"/>
          </a:schemeClr>
        </a:solidFill>
      </dgm:spPr>
      <dgm:t>
        <a:bodyPr/>
        <a:lstStyle/>
        <a:p>
          <a:r>
            <a:rPr lang="en-US" sz="1400" dirty="0">
              <a:latin typeface="Arial" panose="020B0604020202020204" pitchFamily="34" charset="0"/>
              <a:cs typeface="Arial" panose="020B0604020202020204" pitchFamily="34" charset="0"/>
            </a:rPr>
            <a:t>Recruit workers to Nebraska</a:t>
          </a:r>
        </a:p>
      </dgm:t>
    </dgm:pt>
    <dgm:pt modelId="{98FE1F18-3D6B-430E-8A7B-D566EAAB5359}" type="parTrans" cxnId="{8D32DAF4-9F39-46F2-A518-F44897E9A065}">
      <dgm:prSet/>
      <dgm:spPr/>
      <dgm:t>
        <a:bodyPr/>
        <a:lstStyle/>
        <a:p>
          <a:endParaRPr lang="en-US"/>
        </a:p>
      </dgm:t>
    </dgm:pt>
    <dgm:pt modelId="{57283C33-0D93-49BA-B392-078D6170B4AB}" type="sibTrans" cxnId="{8D32DAF4-9F39-46F2-A518-F44897E9A065}">
      <dgm:prSet/>
      <dgm:spPr/>
      <dgm:t>
        <a:bodyPr/>
        <a:lstStyle/>
        <a:p>
          <a:endParaRPr lang="en-US"/>
        </a:p>
      </dgm:t>
    </dgm:pt>
    <dgm:pt modelId="{42CF737A-BEC9-4056-8850-5F3BE5182486}">
      <dgm:prSet phldrT="[Text]" custT="1"/>
      <dgm:spPr>
        <a:solidFill>
          <a:schemeClr val="bg1"/>
        </a:solidFill>
        <a:ln w="38100">
          <a:solidFill>
            <a:schemeClr val="tx2"/>
          </a:solidFill>
        </a:ln>
      </dgm:spPr>
      <dgm:t>
        <a:bodyPr/>
        <a:lstStyle/>
        <a:p>
          <a:pPr>
            <a:spcAft>
              <a:spcPts val="0"/>
            </a:spcAft>
          </a:pPr>
          <a:r>
            <a:rPr lang="en-US" sz="1800" b="1" dirty="0">
              <a:solidFill>
                <a:schemeClr val="tx2"/>
              </a:solidFill>
              <a:latin typeface="+mn-lt"/>
              <a:cs typeface="Arial" panose="020B0604020202020204" pitchFamily="34" charset="0"/>
            </a:rPr>
            <a:t>Nebraska Training</a:t>
          </a:r>
        </a:p>
        <a:p>
          <a:pPr>
            <a:spcAft>
              <a:spcPts val="0"/>
            </a:spcAft>
          </a:pPr>
          <a:r>
            <a:rPr lang="en-US" sz="1800" b="1" dirty="0">
              <a:solidFill>
                <a:schemeClr val="tx2"/>
              </a:solidFill>
              <a:latin typeface="+mn-lt"/>
              <a:cs typeface="Arial" panose="020B0604020202020204" pitchFamily="34" charset="0"/>
            </a:rPr>
            <a:t>&amp; Support </a:t>
          </a:r>
        </a:p>
        <a:p>
          <a:pPr>
            <a:spcAft>
              <a:spcPts val="0"/>
            </a:spcAft>
          </a:pPr>
          <a:r>
            <a:rPr lang="en-US" sz="1800" b="1" dirty="0">
              <a:solidFill>
                <a:schemeClr val="tx2"/>
              </a:solidFill>
              <a:latin typeface="+mn-lt"/>
              <a:cs typeface="Arial" panose="020B0604020202020204" pitchFamily="34" charset="0"/>
            </a:rPr>
            <a:t>Cash Fund </a:t>
          </a:r>
        </a:p>
      </dgm:t>
    </dgm:pt>
    <dgm:pt modelId="{8E02C7EC-05DA-4F25-B555-B5947FEA8CC5}" type="sibTrans" cxnId="{C3707678-2097-4978-90F1-EAAA9DBD7B9A}">
      <dgm:prSet/>
      <dgm:spPr/>
      <dgm:t>
        <a:bodyPr/>
        <a:lstStyle/>
        <a:p>
          <a:endParaRPr lang="en-US"/>
        </a:p>
      </dgm:t>
    </dgm:pt>
    <dgm:pt modelId="{BA32EAA4-1315-4D91-8615-CF425FC5CF91}" type="parTrans" cxnId="{C3707678-2097-4978-90F1-EAAA9DBD7B9A}">
      <dgm:prSet/>
      <dgm:spPr/>
      <dgm:t>
        <a:bodyPr/>
        <a:lstStyle/>
        <a:p>
          <a:endParaRPr lang="en-US"/>
        </a:p>
      </dgm:t>
    </dgm:pt>
    <dgm:pt modelId="{9B259672-D0A9-472C-80E1-C89BE25C5F4D}">
      <dgm:prSet custT="1">
        <dgm:style>
          <a:lnRef idx="2">
            <a:schemeClr val="accent5"/>
          </a:lnRef>
          <a:fillRef idx="1">
            <a:schemeClr val="lt1"/>
          </a:fillRef>
          <a:effectRef idx="0">
            <a:schemeClr val="accent5"/>
          </a:effectRef>
          <a:fontRef idx="minor">
            <a:schemeClr val="dk1"/>
          </a:fontRef>
        </dgm:style>
      </dgm:prSet>
      <dgm:spPr>
        <a:solidFill>
          <a:schemeClr val="accent4">
            <a:lumMod val="60000"/>
            <a:lumOff val="40000"/>
          </a:schemeClr>
        </a:solidFill>
      </dgm:spPr>
      <dgm:t>
        <a:bodyPr/>
        <a:lstStyle/>
        <a:p>
          <a:r>
            <a:rPr lang="en-US" sz="1400" dirty="0">
              <a:latin typeface="Arial" panose="020B0604020202020204" pitchFamily="34" charset="0"/>
              <a:cs typeface="Arial" panose="020B0604020202020204" pitchFamily="34" charset="0"/>
            </a:rPr>
            <a:t>Training new employees </a:t>
          </a:r>
          <a:r>
            <a:rPr lang="en-US" sz="1400" dirty="0">
              <a:latin typeface="+mn-lt"/>
              <a:cs typeface="Arial" panose="020B0604020202020204" pitchFamily="34" charset="0"/>
            </a:rPr>
            <a:t>of</a:t>
          </a:r>
          <a:r>
            <a:rPr lang="en-US" sz="1400" dirty="0">
              <a:latin typeface="Arial" panose="020B0604020202020204" pitchFamily="34" charset="0"/>
              <a:cs typeface="Arial" panose="020B0604020202020204" pitchFamily="34" charset="0"/>
            </a:rPr>
            <a:t> expanding businesses</a:t>
          </a:r>
        </a:p>
      </dgm:t>
    </dgm:pt>
    <dgm:pt modelId="{EB879100-FE6D-4CCC-9BEF-D2BE4330B9AF}" type="parTrans" cxnId="{A3E65152-2934-421A-933F-B382C52FBA3A}">
      <dgm:prSet/>
      <dgm:spPr/>
      <dgm:t>
        <a:bodyPr/>
        <a:lstStyle/>
        <a:p>
          <a:endParaRPr lang="en-US"/>
        </a:p>
      </dgm:t>
    </dgm:pt>
    <dgm:pt modelId="{31C0E5AA-9947-4B0C-AD37-232DF5042F51}" type="sibTrans" cxnId="{A3E65152-2934-421A-933F-B382C52FBA3A}">
      <dgm:prSet/>
      <dgm:spPr/>
      <dgm:t>
        <a:bodyPr/>
        <a:lstStyle/>
        <a:p>
          <a:endParaRPr lang="en-US"/>
        </a:p>
      </dgm:t>
    </dgm:pt>
    <dgm:pt modelId="{F4804278-22EA-41AB-A4BA-602BF8ABA4FB}">
      <dgm:prSet custT="1">
        <dgm:style>
          <a:lnRef idx="2">
            <a:schemeClr val="accent5"/>
          </a:lnRef>
          <a:fillRef idx="1">
            <a:schemeClr val="lt1"/>
          </a:fillRef>
          <a:effectRef idx="0">
            <a:schemeClr val="accent5"/>
          </a:effectRef>
          <a:fontRef idx="minor">
            <a:schemeClr val="dk1"/>
          </a:fontRef>
        </dgm:style>
      </dgm:prSet>
      <dgm:spPr>
        <a:noFill/>
      </dgm:spPr>
      <dgm:t>
        <a:bodyPr/>
        <a:lstStyle/>
        <a:p>
          <a:pPr>
            <a:buFont typeface="Symbol" panose="05050102010706020507" pitchFamily="18" charset="2"/>
            <a:buChar char=""/>
          </a:pPr>
          <a:r>
            <a:rPr lang="en-US" sz="1400" dirty="0">
              <a:latin typeface="Arial" panose="020B0604020202020204" pitchFamily="34" charset="0"/>
              <a:cs typeface="Arial" panose="020B0604020202020204" pitchFamily="34" charset="0"/>
            </a:rPr>
            <a:t>Maintain a solvent Unemployment Trust Fund</a:t>
          </a:r>
        </a:p>
      </dgm:t>
    </dgm:pt>
    <dgm:pt modelId="{0D0172E6-EB9B-4BFA-9EAD-AA27EF079691}" type="parTrans" cxnId="{A68624A2-27AE-48B3-9124-E5279149FB4B}">
      <dgm:prSet/>
      <dgm:spPr/>
      <dgm:t>
        <a:bodyPr/>
        <a:lstStyle/>
        <a:p>
          <a:endParaRPr lang="en-US"/>
        </a:p>
      </dgm:t>
    </dgm:pt>
    <dgm:pt modelId="{49C852B8-06E9-46A3-A024-A8D5F538FAE9}" type="sibTrans" cxnId="{A68624A2-27AE-48B3-9124-E5279149FB4B}">
      <dgm:prSet/>
      <dgm:spPr/>
      <dgm:t>
        <a:bodyPr/>
        <a:lstStyle/>
        <a:p>
          <a:endParaRPr lang="en-US"/>
        </a:p>
      </dgm:t>
    </dgm:pt>
    <dgm:pt modelId="{843B7CC6-01BC-4B72-A1C0-0D6A623A2843}">
      <dgm:prSet phldrT="[Text]" custT="1">
        <dgm:style>
          <a:lnRef idx="2">
            <a:schemeClr val="accent5"/>
          </a:lnRef>
          <a:fillRef idx="1">
            <a:schemeClr val="lt1"/>
          </a:fillRef>
          <a:effectRef idx="0">
            <a:schemeClr val="accent5"/>
          </a:effectRef>
          <a:fontRef idx="minor">
            <a:schemeClr val="dk1"/>
          </a:fontRef>
        </dgm:style>
      </dgm:prSet>
      <dgm:spPr>
        <a:solidFill>
          <a:schemeClr val="accent4">
            <a:lumMod val="60000"/>
            <a:lumOff val="40000"/>
          </a:schemeClr>
        </a:solidFill>
      </dgm:spPr>
      <dgm:t>
        <a:bodyPr/>
        <a:lstStyle/>
        <a:p>
          <a:r>
            <a:rPr lang="en-US" sz="1800" b="1" dirty="0">
              <a:latin typeface="+mn-lt"/>
              <a:cs typeface="Arial" panose="020B0604020202020204" pitchFamily="34" charset="0"/>
            </a:rPr>
            <a:t>NWTP</a:t>
          </a:r>
        </a:p>
      </dgm:t>
    </dgm:pt>
    <dgm:pt modelId="{ED1C0561-5570-41DC-86BA-D5223E32887D}" type="parTrans" cxnId="{CCEFC909-2D3D-4769-B6B1-68349A197EBA}">
      <dgm:prSet/>
      <dgm:spPr/>
      <dgm:t>
        <a:bodyPr/>
        <a:lstStyle/>
        <a:p>
          <a:endParaRPr lang="en-US"/>
        </a:p>
      </dgm:t>
    </dgm:pt>
    <dgm:pt modelId="{A2BD37AA-F580-4372-BB50-4961961EA5F7}" type="sibTrans" cxnId="{CCEFC909-2D3D-4769-B6B1-68349A197EBA}">
      <dgm:prSet/>
      <dgm:spPr/>
      <dgm:t>
        <a:bodyPr/>
        <a:lstStyle/>
        <a:p>
          <a:endParaRPr lang="en-US"/>
        </a:p>
      </dgm:t>
    </dgm:pt>
    <dgm:pt modelId="{9B02970B-5190-494C-A2C9-BF2A1E49218D}" type="pres">
      <dgm:prSet presAssocID="{782C8F5C-E6BF-4E9E-94B2-5DE4227345AC}" presName="diagram" presStyleCnt="0">
        <dgm:presLayoutVars>
          <dgm:chPref val="1"/>
          <dgm:dir/>
          <dgm:animOne val="branch"/>
          <dgm:animLvl val="lvl"/>
          <dgm:resizeHandles val="exact"/>
        </dgm:presLayoutVars>
      </dgm:prSet>
      <dgm:spPr/>
    </dgm:pt>
    <dgm:pt modelId="{E8068867-8ABD-4374-8C54-13203DF7626C}" type="pres">
      <dgm:prSet presAssocID="{42CF737A-BEC9-4056-8850-5F3BE5182486}" presName="root1" presStyleCnt="0"/>
      <dgm:spPr/>
    </dgm:pt>
    <dgm:pt modelId="{DD69F96B-FE23-4C67-8B08-4A0E1DB768A2}" type="pres">
      <dgm:prSet presAssocID="{42CF737A-BEC9-4056-8850-5F3BE5182486}" presName="LevelOneTextNode" presStyleLbl="node0" presStyleIdx="0" presStyleCnt="2" custScaleX="97768" custScaleY="127375" custLinFactNeighborX="-80643" custLinFactNeighborY="-49129">
        <dgm:presLayoutVars>
          <dgm:chPref val="3"/>
        </dgm:presLayoutVars>
      </dgm:prSet>
      <dgm:spPr/>
    </dgm:pt>
    <dgm:pt modelId="{BD717582-BC8F-4D26-8519-14D81ED38483}" type="pres">
      <dgm:prSet presAssocID="{42CF737A-BEC9-4056-8850-5F3BE5182486}" presName="level2hierChild" presStyleCnt="0"/>
      <dgm:spPr/>
    </dgm:pt>
    <dgm:pt modelId="{0DEF2FD8-F48B-4345-8797-AAB4EDF2E55C}" type="pres">
      <dgm:prSet presAssocID="{54CCCCB5-DCEF-491C-A1B8-20F0C7B26F3D}" presName="conn2-1" presStyleLbl="parChTrans1D2" presStyleIdx="0" presStyleCnt="4"/>
      <dgm:spPr/>
    </dgm:pt>
    <dgm:pt modelId="{71E306FA-61BA-4D0A-9372-ABD086212760}" type="pres">
      <dgm:prSet presAssocID="{54CCCCB5-DCEF-491C-A1B8-20F0C7B26F3D}" presName="connTx" presStyleLbl="parChTrans1D2" presStyleIdx="0" presStyleCnt="4"/>
      <dgm:spPr/>
    </dgm:pt>
    <dgm:pt modelId="{83DD7BC1-20F2-4F08-BDF2-DF9D3F5C8754}" type="pres">
      <dgm:prSet presAssocID="{FF1EFDEB-212E-4FEF-84F2-B9D29D105B32}" presName="root2" presStyleCnt="0"/>
      <dgm:spPr/>
    </dgm:pt>
    <dgm:pt modelId="{F76AC1DE-2973-4C27-9E02-8FD0BAD9B9ED}" type="pres">
      <dgm:prSet presAssocID="{FF1EFDEB-212E-4FEF-84F2-B9D29D105B32}" presName="LevelTwoTextNode" presStyleLbl="node2" presStyleIdx="0" presStyleCnt="4">
        <dgm:presLayoutVars>
          <dgm:chPref val="3"/>
        </dgm:presLayoutVars>
      </dgm:prSet>
      <dgm:spPr/>
    </dgm:pt>
    <dgm:pt modelId="{7ADFAB73-6084-433B-A957-F582B890BC95}" type="pres">
      <dgm:prSet presAssocID="{FF1EFDEB-212E-4FEF-84F2-B9D29D105B32}" presName="level3hierChild" presStyleCnt="0"/>
      <dgm:spPr/>
    </dgm:pt>
    <dgm:pt modelId="{612A5367-2020-451B-A96E-FC78676966F2}" type="pres">
      <dgm:prSet presAssocID="{98FE1F18-3D6B-430E-8A7B-D566EAAB5359}" presName="conn2-1" presStyleLbl="parChTrans1D2" presStyleIdx="1" presStyleCnt="4"/>
      <dgm:spPr/>
    </dgm:pt>
    <dgm:pt modelId="{845763A7-A33C-4CB0-A119-EC043C8A07E0}" type="pres">
      <dgm:prSet presAssocID="{98FE1F18-3D6B-430E-8A7B-D566EAAB5359}" presName="connTx" presStyleLbl="parChTrans1D2" presStyleIdx="1" presStyleCnt="4"/>
      <dgm:spPr/>
    </dgm:pt>
    <dgm:pt modelId="{4242A6FC-A99A-4911-B302-66B77D632851}" type="pres">
      <dgm:prSet presAssocID="{9EBD28DC-8372-493D-A88F-4C702AFCC037}" presName="root2" presStyleCnt="0"/>
      <dgm:spPr/>
    </dgm:pt>
    <dgm:pt modelId="{CA8A4491-3C56-4985-84C9-EE4AB076DE16}" type="pres">
      <dgm:prSet presAssocID="{9EBD28DC-8372-493D-A88F-4C702AFCC037}" presName="LevelTwoTextNode" presStyleLbl="node2" presStyleIdx="1" presStyleCnt="4">
        <dgm:presLayoutVars>
          <dgm:chPref val="3"/>
        </dgm:presLayoutVars>
      </dgm:prSet>
      <dgm:spPr/>
    </dgm:pt>
    <dgm:pt modelId="{05398415-3491-4A22-8BDA-D0F8EDB5335D}" type="pres">
      <dgm:prSet presAssocID="{9EBD28DC-8372-493D-A88F-4C702AFCC037}" presName="level3hierChild" presStyleCnt="0"/>
      <dgm:spPr/>
    </dgm:pt>
    <dgm:pt modelId="{C7384250-B8F6-4304-BE64-21F19CA6D937}" type="pres">
      <dgm:prSet presAssocID="{EB879100-FE6D-4CCC-9BEF-D2BE4330B9AF}" presName="conn2-1" presStyleLbl="parChTrans1D2" presStyleIdx="2" presStyleCnt="4"/>
      <dgm:spPr/>
    </dgm:pt>
    <dgm:pt modelId="{5C8F4D55-8464-4879-AFD7-8031330305AE}" type="pres">
      <dgm:prSet presAssocID="{EB879100-FE6D-4CCC-9BEF-D2BE4330B9AF}" presName="connTx" presStyleLbl="parChTrans1D2" presStyleIdx="2" presStyleCnt="4"/>
      <dgm:spPr/>
    </dgm:pt>
    <dgm:pt modelId="{DC910724-4E4E-4FD0-B958-F5892E0AD6EB}" type="pres">
      <dgm:prSet presAssocID="{9B259672-D0A9-472C-80E1-C89BE25C5F4D}" presName="root2" presStyleCnt="0"/>
      <dgm:spPr/>
    </dgm:pt>
    <dgm:pt modelId="{DA509F5E-2982-4DF2-BF6B-51BD5F1617BB}" type="pres">
      <dgm:prSet presAssocID="{9B259672-D0A9-472C-80E1-C89BE25C5F4D}" presName="LevelTwoTextNode" presStyleLbl="node2" presStyleIdx="2" presStyleCnt="4">
        <dgm:presLayoutVars>
          <dgm:chPref val="3"/>
        </dgm:presLayoutVars>
      </dgm:prSet>
      <dgm:spPr/>
    </dgm:pt>
    <dgm:pt modelId="{3D3F8B86-59A9-4A45-AF58-7E8CFD9F3292}" type="pres">
      <dgm:prSet presAssocID="{9B259672-D0A9-472C-80E1-C89BE25C5F4D}" presName="level3hierChild" presStyleCnt="0"/>
      <dgm:spPr/>
    </dgm:pt>
    <dgm:pt modelId="{CC75E1D0-AA8D-41FE-8CAE-04EACD96CA3C}" type="pres">
      <dgm:prSet presAssocID="{0D0172E6-EB9B-4BFA-9EAD-AA27EF079691}" presName="conn2-1" presStyleLbl="parChTrans1D2" presStyleIdx="3" presStyleCnt="4"/>
      <dgm:spPr/>
    </dgm:pt>
    <dgm:pt modelId="{E9BB790E-8029-433F-A687-0306027E3F12}" type="pres">
      <dgm:prSet presAssocID="{0D0172E6-EB9B-4BFA-9EAD-AA27EF079691}" presName="connTx" presStyleLbl="parChTrans1D2" presStyleIdx="3" presStyleCnt="4"/>
      <dgm:spPr/>
    </dgm:pt>
    <dgm:pt modelId="{C9560CB6-3A6F-43FE-B6C4-6880900D2DC4}" type="pres">
      <dgm:prSet presAssocID="{F4804278-22EA-41AB-A4BA-602BF8ABA4FB}" presName="root2" presStyleCnt="0"/>
      <dgm:spPr/>
    </dgm:pt>
    <dgm:pt modelId="{74308894-AFD5-4921-8485-BAA1659B20E0}" type="pres">
      <dgm:prSet presAssocID="{F4804278-22EA-41AB-A4BA-602BF8ABA4FB}" presName="LevelTwoTextNode" presStyleLbl="node2" presStyleIdx="3" presStyleCnt="4">
        <dgm:presLayoutVars>
          <dgm:chPref val="3"/>
        </dgm:presLayoutVars>
      </dgm:prSet>
      <dgm:spPr/>
    </dgm:pt>
    <dgm:pt modelId="{0355A8A7-726F-46BD-AFD2-2E4DA5732A58}" type="pres">
      <dgm:prSet presAssocID="{F4804278-22EA-41AB-A4BA-602BF8ABA4FB}" presName="level3hierChild" presStyleCnt="0"/>
      <dgm:spPr/>
    </dgm:pt>
    <dgm:pt modelId="{95EBF9B9-41BF-443E-91DC-9F0890E42068}" type="pres">
      <dgm:prSet presAssocID="{843B7CC6-01BC-4B72-A1C0-0D6A623A2843}" presName="root1" presStyleCnt="0"/>
      <dgm:spPr/>
    </dgm:pt>
    <dgm:pt modelId="{BF6C0E24-C5C6-4AF5-8651-374144BB4DA7}" type="pres">
      <dgm:prSet presAssocID="{843B7CC6-01BC-4B72-A1C0-0D6A623A2843}" presName="LevelOneTextNode" presStyleLbl="node0" presStyleIdx="1" presStyleCnt="2" custScaleX="52474" custScaleY="63716" custLinFactY="-47878" custLinFactNeighborX="29289" custLinFactNeighborY="-100000">
        <dgm:presLayoutVars>
          <dgm:chPref val="3"/>
        </dgm:presLayoutVars>
      </dgm:prSet>
      <dgm:spPr/>
    </dgm:pt>
    <dgm:pt modelId="{60C43E2B-E5DA-4939-8E1C-6274DEBADCED}" type="pres">
      <dgm:prSet presAssocID="{843B7CC6-01BC-4B72-A1C0-0D6A623A2843}" presName="level2hierChild" presStyleCnt="0"/>
      <dgm:spPr/>
    </dgm:pt>
  </dgm:ptLst>
  <dgm:cxnLst>
    <dgm:cxn modelId="{CCEFC909-2D3D-4769-B6B1-68349A197EBA}" srcId="{782C8F5C-E6BF-4E9E-94B2-5DE4227345AC}" destId="{843B7CC6-01BC-4B72-A1C0-0D6A623A2843}" srcOrd="1" destOrd="0" parTransId="{ED1C0561-5570-41DC-86BA-D5223E32887D}" sibTransId="{A2BD37AA-F580-4372-BB50-4961961EA5F7}"/>
    <dgm:cxn modelId="{9641901D-7DFA-4735-A6ED-6076B643DD71}" type="presOf" srcId="{9B259672-D0A9-472C-80E1-C89BE25C5F4D}" destId="{DA509F5E-2982-4DF2-BF6B-51BD5F1617BB}" srcOrd="0" destOrd="0" presId="urn:microsoft.com/office/officeart/2005/8/layout/hierarchy2"/>
    <dgm:cxn modelId="{82A18D3C-8BAF-4F99-81C7-A2C383ADBF68}" type="presOf" srcId="{EB879100-FE6D-4CCC-9BEF-D2BE4330B9AF}" destId="{C7384250-B8F6-4304-BE64-21F19CA6D937}" srcOrd="0" destOrd="0" presId="urn:microsoft.com/office/officeart/2005/8/layout/hierarchy2"/>
    <dgm:cxn modelId="{A0FD1B67-6F06-462D-926F-41D868DA4A1B}" type="presOf" srcId="{F4804278-22EA-41AB-A4BA-602BF8ABA4FB}" destId="{74308894-AFD5-4921-8485-BAA1659B20E0}" srcOrd="0" destOrd="0" presId="urn:microsoft.com/office/officeart/2005/8/layout/hierarchy2"/>
    <dgm:cxn modelId="{05C84F6E-9990-48DB-901F-27F26F932B75}" type="presOf" srcId="{54CCCCB5-DCEF-491C-A1B8-20F0C7B26F3D}" destId="{0DEF2FD8-F48B-4345-8797-AAB4EDF2E55C}" srcOrd="0" destOrd="0" presId="urn:microsoft.com/office/officeart/2005/8/layout/hierarchy2"/>
    <dgm:cxn modelId="{A3E65152-2934-421A-933F-B382C52FBA3A}" srcId="{42CF737A-BEC9-4056-8850-5F3BE5182486}" destId="{9B259672-D0A9-472C-80E1-C89BE25C5F4D}" srcOrd="2" destOrd="0" parTransId="{EB879100-FE6D-4CCC-9BEF-D2BE4330B9AF}" sibTransId="{31C0E5AA-9947-4B0C-AD37-232DF5042F51}"/>
    <dgm:cxn modelId="{C3707678-2097-4978-90F1-EAAA9DBD7B9A}" srcId="{782C8F5C-E6BF-4E9E-94B2-5DE4227345AC}" destId="{42CF737A-BEC9-4056-8850-5F3BE5182486}" srcOrd="0" destOrd="0" parTransId="{BA32EAA4-1315-4D91-8615-CF425FC5CF91}" sibTransId="{8E02C7EC-05DA-4F25-B555-B5947FEA8CC5}"/>
    <dgm:cxn modelId="{C48DFF5A-6DCD-4B22-AA62-1861E6867BCE}" type="presOf" srcId="{98FE1F18-3D6B-430E-8A7B-D566EAAB5359}" destId="{612A5367-2020-451B-A96E-FC78676966F2}" srcOrd="0" destOrd="0" presId="urn:microsoft.com/office/officeart/2005/8/layout/hierarchy2"/>
    <dgm:cxn modelId="{31A7CB86-20B0-475F-80E8-69B2AC409547}" type="presOf" srcId="{0D0172E6-EB9B-4BFA-9EAD-AA27EF079691}" destId="{CC75E1D0-AA8D-41FE-8CAE-04EACD96CA3C}" srcOrd="0" destOrd="0" presId="urn:microsoft.com/office/officeart/2005/8/layout/hierarchy2"/>
    <dgm:cxn modelId="{3AC87A8C-63D2-455C-80E8-6E478725B09B}" srcId="{42CF737A-BEC9-4056-8850-5F3BE5182486}" destId="{FF1EFDEB-212E-4FEF-84F2-B9D29D105B32}" srcOrd="0" destOrd="0" parTransId="{54CCCCB5-DCEF-491C-A1B8-20F0C7B26F3D}" sibTransId="{3A59A3D0-DB9C-44E6-8CFC-6AA0829EE76B}"/>
    <dgm:cxn modelId="{245EF4A0-7D7C-4C45-8BCA-64BD53E9CE61}" type="presOf" srcId="{0D0172E6-EB9B-4BFA-9EAD-AA27EF079691}" destId="{E9BB790E-8029-433F-A687-0306027E3F12}" srcOrd="1" destOrd="0" presId="urn:microsoft.com/office/officeart/2005/8/layout/hierarchy2"/>
    <dgm:cxn modelId="{A68624A2-27AE-48B3-9124-E5279149FB4B}" srcId="{42CF737A-BEC9-4056-8850-5F3BE5182486}" destId="{F4804278-22EA-41AB-A4BA-602BF8ABA4FB}" srcOrd="3" destOrd="0" parTransId="{0D0172E6-EB9B-4BFA-9EAD-AA27EF079691}" sibTransId="{49C852B8-06E9-46A3-A024-A8D5F538FAE9}"/>
    <dgm:cxn modelId="{DF03EEA5-B6E4-4B9F-91FE-6E872616EA39}" type="presOf" srcId="{9EBD28DC-8372-493D-A88F-4C702AFCC037}" destId="{CA8A4491-3C56-4985-84C9-EE4AB076DE16}" srcOrd="0" destOrd="0" presId="urn:microsoft.com/office/officeart/2005/8/layout/hierarchy2"/>
    <dgm:cxn modelId="{0C015DA9-3BBF-4B40-A321-14DC80B8F896}" type="presOf" srcId="{843B7CC6-01BC-4B72-A1C0-0D6A623A2843}" destId="{BF6C0E24-C5C6-4AF5-8651-374144BB4DA7}" srcOrd="0" destOrd="0" presId="urn:microsoft.com/office/officeart/2005/8/layout/hierarchy2"/>
    <dgm:cxn modelId="{EC6469B5-5327-47FC-A8FD-CB88B72C5927}" type="presOf" srcId="{98FE1F18-3D6B-430E-8A7B-D566EAAB5359}" destId="{845763A7-A33C-4CB0-A119-EC043C8A07E0}" srcOrd="1" destOrd="0" presId="urn:microsoft.com/office/officeart/2005/8/layout/hierarchy2"/>
    <dgm:cxn modelId="{063B97B5-5832-4F87-A810-3FBF4A55ADC0}" type="presOf" srcId="{54CCCCB5-DCEF-491C-A1B8-20F0C7B26F3D}" destId="{71E306FA-61BA-4D0A-9372-ABD086212760}" srcOrd="1" destOrd="0" presId="urn:microsoft.com/office/officeart/2005/8/layout/hierarchy2"/>
    <dgm:cxn modelId="{41AA14BF-322A-40DA-A64A-956D16A2FB4C}" type="presOf" srcId="{EB879100-FE6D-4CCC-9BEF-D2BE4330B9AF}" destId="{5C8F4D55-8464-4879-AFD7-8031330305AE}" srcOrd="1" destOrd="0" presId="urn:microsoft.com/office/officeart/2005/8/layout/hierarchy2"/>
    <dgm:cxn modelId="{F1319DC5-196D-4E66-B947-3165A8156CD5}" type="presOf" srcId="{782C8F5C-E6BF-4E9E-94B2-5DE4227345AC}" destId="{9B02970B-5190-494C-A2C9-BF2A1E49218D}" srcOrd="0" destOrd="0" presId="urn:microsoft.com/office/officeart/2005/8/layout/hierarchy2"/>
    <dgm:cxn modelId="{57B1E0C7-2066-4355-B493-393D96247BD6}" type="presOf" srcId="{FF1EFDEB-212E-4FEF-84F2-B9D29D105B32}" destId="{F76AC1DE-2973-4C27-9E02-8FD0BAD9B9ED}" srcOrd="0" destOrd="0" presId="urn:microsoft.com/office/officeart/2005/8/layout/hierarchy2"/>
    <dgm:cxn modelId="{66C9F5D5-2B67-4E32-9319-6B4A501AB072}" type="presOf" srcId="{42CF737A-BEC9-4056-8850-5F3BE5182486}" destId="{DD69F96B-FE23-4C67-8B08-4A0E1DB768A2}" srcOrd="0" destOrd="0" presId="urn:microsoft.com/office/officeart/2005/8/layout/hierarchy2"/>
    <dgm:cxn modelId="{8D32DAF4-9F39-46F2-A518-F44897E9A065}" srcId="{42CF737A-BEC9-4056-8850-5F3BE5182486}" destId="{9EBD28DC-8372-493D-A88F-4C702AFCC037}" srcOrd="1" destOrd="0" parTransId="{98FE1F18-3D6B-430E-8A7B-D566EAAB5359}" sibTransId="{57283C33-0D93-49BA-B392-078D6170B4AB}"/>
    <dgm:cxn modelId="{52D2BD26-2EF4-4D98-AF47-486D39C9F271}" type="presParOf" srcId="{9B02970B-5190-494C-A2C9-BF2A1E49218D}" destId="{E8068867-8ABD-4374-8C54-13203DF7626C}" srcOrd="0" destOrd="0" presId="urn:microsoft.com/office/officeart/2005/8/layout/hierarchy2"/>
    <dgm:cxn modelId="{37D2096E-A6DE-44E8-8AD0-5008F52A52BC}" type="presParOf" srcId="{E8068867-8ABD-4374-8C54-13203DF7626C}" destId="{DD69F96B-FE23-4C67-8B08-4A0E1DB768A2}" srcOrd="0" destOrd="0" presId="urn:microsoft.com/office/officeart/2005/8/layout/hierarchy2"/>
    <dgm:cxn modelId="{3A169821-5FCD-4408-987D-3B79127A6763}" type="presParOf" srcId="{E8068867-8ABD-4374-8C54-13203DF7626C}" destId="{BD717582-BC8F-4D26-8519-14D81ED38483}" srcOrd="1" destOrd="0" presId="urn:microsoft.com/office/officeart/2005/8/layout/hierarchy2"/>
    <dgm:cxn modelId="{45FD4DF9-C29F-4EF5-B868-018E2146EA8A}" type="presParOf" srcId="{BD717582-BC8F-4D26-8519-14D81ED38483}" destId="{0DEF2FD8-F48B-4345-8797-AAB4EDF2E55C}" srcOrd="0" destOrd="0" presId="urn:microsoft.com/office/officeart/2005/8/layout/hierarchy2"/>
    <dgm:cxn modelId="{0255E4B1-C5B6-4419-BE47-DBD58F73C192}" type="presParOf" srcId="{0DEF2FD8-F48B-4345-8797-AAB4EDF2E55C}" destId="{71E306FA-61BA-4D0A-9372-ABD086212760}" srcOrd="0" destOrd="0" presId="urn:microsoft.com/office/officeart/2005/8/layout/hierarchy2"/>
    <dgm:cxn modelId="{D7563DEE-216E-4071-BF07-C7991E9390FA}" type="presParOf" srcId="{BD717582-BC8F-4D26-8519-14D81ED38483}" destId="{83DD7BC1-20F2-4F08-BDF2-DF9D3F5C8754}" srcOrd="1" destOrd="0" presId="urn:microsoft.com/office/officeart/2005/8/layout/hierarchy2"/>
    <dgm:cxn modelId="{83E29CC1-089F-4F65-9FD7-B5D3F3C3D345}" type="presParOf" srcId="{83DD7BC1-20F2-4F08-BDF2-DF9D3F5C8754}" destId="{F76AC1DE-2973-4C27-9E02-8FD0BAD9B9ED}" srcOrd="0" destOrd="0" presId="urn:microsoft.com/office/officeart/2005/8/layout/hierarchy2"/>
    <dgm:cxn modelId="{224486EC-93F5-4722-B278-1988280B6F2D}" type="presParOf" srcId="{83DD7BC1-20F2-4F08-BDF2-DF9D3F5C8754}" destId="{7ADFAB73-6084-433B-A957-F582B890BC95}" srcOrd="1" destOrd="0" presId="urn:microsoft.com/office/officeart/2005/8/layout/hierarchy2"/>
    <dgm:cxn modelId="{BE3DFE4D-C068-4D25-9D29-EB81A970E2F3}" type="presParOf" srcId="{BD717582-BC8F-4D26-8519-14D81ED38483}" destId="{612A5367-2020-451B-A96E-FC78676966F2}" srcOrd="2" destOrd="0" presId="urn:microsoft.com/office/officeart/2005/8/layout/hierarchy2"/>
    <dgm:cxn modelId="{FE6A1743-4E32-46FC-A588-A5CDF15FB10F}" type="presParOf" srcId="{612A5367-2020-451B-A96E-FC78676966F2}" destId="{845763A7-A33C-4CB0-A119-EC043C8A07E0}" srcOrd="0" destOrd="0" presId="urn:microsoft.com/office/officeart/2005/8/layout/hierarchy2"/>
    <dgm:cxn modelId="{143AAEB5-A43F-4E2A-A79A-B45AC9B6A846}" type="presParOf" srcId="{BD717582-BC8F-4D26-8519-14D81ED38483}" destId="{4242A6FC-A99A-4911-B302-66B77D632851}" srcOrd="3" destOrd="0" presId="urn:microsoft.com/office/officeart/2005/8/layout/hierarchy2"/>
    <dgm:cxn modelId="{3E08764B-D412-4A75-AE5F-0A742567747E}" type="presParOf" srcId="{4242A6FC-A99A-4911-B302-66B77D632851}" destId="{CA8A4491-3C56-4985-84C9-EE4AB076DE16}" srcOrd="0" destOrd="0" presId="urn:microsoft.com/office/officeart/2005/8/layout/hierarchy2"/>
    <dgm:cxn modelId="{1CA9BE5D-52E9-40FB-B530-26157DB25580}" type="presParOf" srcId="{4242A6FC-A99A-4911-B302-66B77D632851}" destId="{05398415-3491-4A22-8BDA-D0F8EDB5335D}" srcOrd="1" destOrd="0" presId="urn:microsoft.com/office/officeart/2005/8/layout/hierarchy2"/>
    <dgm:cxn modelId="{93EE4844-11B5-4DEF-A00F-39E98FD16584}" type="presParOf" srcId="{BD717582-BC8F-4D26-8519-14D81ED38483}" destId="{C7384250-B8F6-4304-BE64-21F19CA6D937}" srcOrd="4" destOrd="0" presId="urn:microsoft.com/office/officeart/2005/8/layout/hierarchy2"/>
    <dgm:cxn modelId="{25482F03-C837-44A8-BD1C-60C781CFD0C4}" type="presParOf" srcId="{C7384250-B8F6-4304-BE64-21F19CA6D937}" destId="{5C8F4D55-8464-4879-AFD7-8031330305AE}" srcOrd="0" destOrd="0" presId="urn:microsoft.com/office/officeart/2005/8/layout/hierarchy2"/>
    <dgm:cxn modelId="{56BC28A5-AEC5-4B2B-A878-6C01322CCBC3}" type="presParOf" srcId="{BD717582-BC8F-4D26-8519-14D81ED38483}" destId="{DC910724-4E4E-4FD0-B958-F5892E0AD6EB}" srcOrd="5" destOrd="0" presId="urn:microsoft.com/office/officeart/2005/8/layout/hierarchy2"/>
    <dgm:cxn modelId="{415E78E0-0622-4C77-BCC5-C1C4FEA3C03B}" type="presParOf" srcId="{DC910724-4E4E-4FD0-B958-F5892E0AD6EB}" destId="{DA509F5E-2982-4DF2-BF6B-51BD5F1617BB}" srcOrd="0" destOrd="0" presId="urn:microsoft.com/office/officeart/2005/8/layout/hierarchy2"/>
    <dgm:cxn modelId="{640091F2-C02E-48D8-A953-75D8915465BB}" type="presParOf" srcId="{DC910724-4E4E-4FD0-B958-F5892E0AD6EB}" destId="{3D3F8B86-59A9-4A45-AF58-7E8CFD9F3292}" srcOrd="1" destOrd="0" presId="urn:microsoft.com/office/officeart/2005/8/layout/hierarchy2"/>
    <dgm:cxn modelId="{C8A92C00-5A34-4910-AA2D-27BC6F975D34}" type="presParOf" srcId="{BD717582-BC8F-4D26-8519-14D81ED38483}" destId="{CC75E1D0-AA8D-41FE-8CAE-04EACD96CA3C}" srcOrd="6" destOrd="0" presId="urn:microsoft.com/office/officeart/2005/8/layout/hierarchy2"/>
    <dgm:cxn modelId="{8CCE2147-C76B-4625-8CE7-5B0B03F4CDF0}" type="presParOf" srcId="{CC75E1D0-AA8D-41FE-8CAE-04EACD96CA3C}" destId="{E9BB790E-8029-433F-A687-0306027E3F12}" srcOrd="0" destOrd="0" presId="urn:microsoft.com/office/officeart/2005/8/layout/hierarchy2"/>
    <dgm:cxn modelId="{374A6B8D-98C1-4461-8A4C-08D3EAE79F8A}" type="presParOf" srcId="{BD717582-BC8F-4D26-8519-14D81ED38483}" destId="{C9560CB6-3A6F-43FE-B6C4-6880900D2DC4}" srcOrd="7" destOrd="0" presId="urn:microsoft.com/office/officeart/2005/8/layout/hierarchy2"/>
    <dgm:cxn modelId="{1240D9BC-1520-48A6-B6A8-1D905746AED4}" type="presParOf" srcId="{C9560CB6-3A6F-43FE-B6C4-6880900D2DC4}" destId="{74308894-AFD5-4921-8485-BAA1659B20E0}" srcOrd="0" destOrd="0" presId="urn:microsoft.com/office/officeart/2005/8/layout/hierarchy2"/>
    <dgm:cxn modelId="{0E2CFE6B-AE6C-4F14-8604-98B00212A501}" type="presParOf" srcId="{C9560CB6-3A6F-43FE-B6C4-6880900D2DC4}" destId="{0355A8A7-726F-46BD-AFD2-2E4DA5732A58}" srcOrd="1" destOrd="0" presId="urn:microsoft.com/office/officeart/2005/8/layout/hierarchy2"/>
    <dgm:cxn modelId="{FC6D7CFB-CC24-472E-86AE-E13D6577621F}" type="presParOf" srcId="{9B02970B-5190-494C-A2C9-BF2A1E49218D}" destId="{95EBF9B9-41BF-443E-91DC-9F0890E42068}" srcOrd="1" destOrd="0" presId="urn:microsoft.com/office/officeart/2005/8/layout/hierarchy2"/>
    <dgm:cxn modelId="{F94A3C5E-34F3-4E46-ABEB-1C041F1A649D}" type="presParOf" srcId="{95EBF9B9-41BF-443E-91DC-9F0890E42068}" destId="{BF6C0E24-C5C6-4AF5-8651-374144BB4DA7}" srcOrd="0" destOrd="0" presId="urn:microsoft.com/office/officeart/2005/8/layout/hierarchy2"/>
    <dgm:cxn modelId="{4D819D2F-999E-45B9-AD8B-4008539D0A25}" type="presParOf" srcId="{95EBF9B9-41BF-443E-91DC-9F0890E42068}" destId="{60C43E2B-E5DA-4939-8E1C-6274DEBADCED}"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9F96B-FE23-4C67-8B08-4A0E1DB768A2}">
      <dsp:nvSpPr>
        <dsp:cNvPr id="0" name=""/>
        <dsp:cNvSpPr/>
      </dsp:nvSpPr>
      <dsp:spPr>
        <a:xfrm>
          <a:off x="95389" y="1045654"/>
          <a:ext cx="1862272" cy="1213111"/>
        </a:xfrm>
        <a:prstGeom prst="roundRect">
          <a:avLst>
            <a:gd name="adj" fmla="val 10000"/>
          </a:avLst>
        </a:prstGeom>
        <a:solidFill>
          <a:schemeClr val="bg1"/>
        </a:solidFill>
        <a:ln w="38100">
          <a:solidFill>
            <a:schemeClr val="tx2"/>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ts val="0"/>
            </a:spcAft>
            <a:buNone/>
          </a:pPr>
          <a:r>
            <a:rPr lang="en-US" sz="1800" b="1" kern="1200" dirty="0">
              <a:solidFill>
                <a:schemeClr val="tx2"/>
              </a:solidFill>
              <a:latin typeface="+mn-lt"/>
              <a:cs typeface="Arial" panose="020B0604020202020204" pitchFamily="34" charset="0"/>
            </a:rPr>
            <a:t>Nebraska Training</a:t>
          </a:r>
        </a:p>
        <a:p>
          <a:pPr marL="0" lvl="0" indent="0" algn="ctr" defTabSz="800100">
            <a:lnSpc>
              <a:spcPct val="90000"/>
            </a:lnSpc>
            <a:spcBef>
              <a:spcPct val="0"/>
            </a:spcBef>
            <a:spcAft>
              <a:spcPts val="0"/>
            </a:spcAft>
            <a:buNone/>
          </a:pPr>
          <a:r>
            <a:rPr lang="en-US" sz="1800" b="1" kern="1200" dirty="0">
              <a:solidFill>
                <a:schemeClr val="tx2"/>
              </a:solidFill>
              <a:latin typeface="+mn-lt"/>
              <a:cs typeface="Arial" panose="020B0604020202020204" pitchFamily="34" charset="0"/>
            </a:rPr>
            <a:t>&amp; Support </a:t>
          </a:r>
        </a:p>
        <a:p>
          <a:pPr marL="0" lvl="0" indent="0" algn="ctr" defTabSz="800100">
            <a:lnSpc>
              <a:spcPct val="90000"/>
            </a:lnSpc>
            <a:spcBef>
              <a:spcPct val="0"/>
            </a:spcBef>
            <a:spcAft>
              <a:spcPts val="0"/>
            </a:spcAft>
            <a:buNone/>
          </a:pPr>
          <a:r>
            <a:rPr lang="en-US" sz="1800" b="1" kern="1200" dirty="0">
              <a:solidFill>
                <a:schemeClr val="tx2"/>
              </a:solidFill>
              <a:latin typeface="+mn-lt"/>
              <a:cs typeface="Arial" panose="020B0604020202020204" pitchFamily="34" charset="0"/>
            </a:rPr>
            <a:t>Cash Fund </a:t>
          </a:r>
        </a:p>
      </dsp:txBody>
      <dsp:txXfrm>
        <a:off x="130920" y="1081185"/>
        <a:ext cx="1791210" cy="1142049"/>
      </dsp:txXfrm>
    </dsp:sp>
    <dsp:sp modelId="{0DEF2FD8-F48B-4345-8797-AAB4EDF2E55C}">
      <dsp:nvSpPr>
        <dsp:cNvPr id="0" name=""/>
        <dsp:cNvSpPr/>
      </dsp:nvSpPr>
      <dsp:spPr>
        <a:xfrm rot="19975144">
          <a:off x="1816179" y="1044506"/>
          <a:ext cx="2580958" cy="40429"/>
        </a:xfrm>
        <a:custGeom>
          <a:avLst/>
          <a:gdLst/>
          <a:ahLst/>
          <a:cxnLst/>
          <a:rect l="0" t="0" r="0" b="0"/>
          <a:pathLst>
            <a:path>
              <a:moveTo>
                <a:pt x="0" y="20214"/>
              </a:moveTo>
              <a:lnTo>
                <a:pt x="2580958" y="20214"/>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042134" y="1000197"/>
        <a:ext cx="129047" cy="129047"/>
      </dsp:txXfrm>
    </dsp:sp>
    <dsp:sp modelId="{F76AC1DE-2973-4C27-9E02-8FD0BAD9B9ED}">
      <dsp:nvSpPr>
        <dsp:cNvPr id="0" name=""/>
        <dsp:cNvSpPr/>
      </dsp:nvSpPr>
      <dsp:spPr>
        <a:xfrm>
          <a:off x="4255655" y="1035"/>
          <a:ext cx="1904787" cy="952393"/>
        </a:xfrm>
        <a:prstGeom prst="roundRect">
          <a:avLst>
            <a:gd name="adj" fmla="val 10000"/>
          </a:avLst>
        </a:prstGeom>
        <a:solidFill>
          <a:schemeClr val="accent4">
            <a:lumMod val="60000"/>
            <a:lumOff val="40000"/>
          </a:schemeClr>
        </a:solidFill>
        <a:ln w="12700" cap="flat" cmpd="sng" algn="ctr">
          <a:solidFill>
            <a:schemeClr val="accent5"/>
          </a:solidFill>
          <a:prstDash val="solid"/>
          <a:miter lim="800000"/>
        </a:ln>
        <a:effectLst/>
        <a:scene3d>
          <a:camera prst="orthographicFront"/>
          <a:lightRig rig="flat" dir="t"/>
        </a:scene3d>
        <a:sp3d/>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Public and private job training programs </a:t>
          </a:r>
        </a:p>
      </dsp:txBody>
      <dsp:txXfrm>
        <a:off x="4283550" y="28930"/>
        <a:ext cx="1848997" cy="896603"/>
      </dsp:txXfrm>
    </dsp:sp>
    <dsp:sp modelId="{612A5367-2020-451B-A96E-FC78676966F2}">
      <dsp:nvSpPr>
        <dsp:cNvPr id="0" name=""/>
        <dsp:cNvSpPr/>
      </dsp:nvSpPr>
      <dsp:spPr>
        <a:xfrm rot="21480781">
          <a:off x="1956970" y="1592132"/>
          <a:ext cx="2299375" cy="40429"/>
        </a:xfrm>
        <a:custGeom>
          <a:avLst/>
          <a:gdLst/>
          <a:ahLst/>
          <a:cxnLst/>
          <a:rect l="0" t="0" r="0" b="0"/>
          <a:pathLst>
            <a:path>
              <a:moveTo>
                <a:pt x="0" y="20214"/>
              </a:moveTo>
              <a:lnTo>
                <a:pt x="2299375" y="20214"/>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3049174" y="1554863"/>
        <a:ext cx="114968" cy="114968"/>
      </dsp:txXfrm>
    </dsp:sp>
    <dsp:sp modelId="{CA8A4491-3C56-4985-84C9-EE4AB076DE16}">
      <dsp:nvSpPr>
        <dsp:cNvPr id="0" name=""/>
        <dsp:cNvSpPr/>
      </dsp:nvSpPr>
      <dsp:spPr>
        <a:xfrm>
          <a:off x="4255655" y="1096288"/>
          <a:ext cx="1904787" cy="952393"/>
        </a:xfrm>
        <a:prstGeom prst="roundRect">
          <a:avLst>
            <a:gd name="adj" fmla="val 10000"/>
          </a:avLst>
        </a:prstGeom>
        <a:solidFill>
          <a:schemeClr val="accent4">
            <a:lumMod val="60000"/>
            <a:lumOff val="40000"/>
          </a:schemeClr>
        </a:solidFill>
        <a:ln w="12700" cap="flat" cmpd="sng" algn="ctr">
          <a:solidFill>
            <a:schemeClr val="accent5"/>
          </a:solidFill>
          <a:prstDash val="solid"/>
          <a:miter lim="800000"/>
        </a:ln>
        <a:effectLst/>
        <a:scene3d>
          <a:camera prst="orthographicFront"/>
          <a:lightRig rig="flat" dir="t"/>
        </a:scene3d>
        <a:sp3d/>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Recruit workers to Nebraska</a:t>
          </a:r>
        </a:p>
      </dsp:txBody>
      <dsp:txXfrm>
        <a:off x="4283550" y="1124183"/>
        <a:ext cx="1848997" cy="896603"/>
      </dsp:txXfrm>
    </dsp:sp>
    <dsp:sp modelId="{C7384250-B8F6-4304-BE64-21F19CA6D937}">
      <dsp:nvSpPr>
        <dsp:cNvPr id="0" name=""/>
        <dsp:cNvSpPr/>
      </dsp:nvSpPr>
      <dsp:spPr>
        <a:xfrm rot="1430494">
          <a:off x="1850467" y="2139759"/>
          <a:ext cx="2512383" cy="40429"/>
        </a:xfrm>
        <a:custGeom>
          <a:avLst/>
          <a:gdLst/>
          <a:ahLst/>
          <a:cxnLst/>
          <a:rect l="0" t="0" r="0" b="0"/>
          <a:pathLst>
            <a:path>
              <a:moveTo>
                <a:pt x="0" y="20214"/>
              </a:moveTo>
              <a:lnTo>
                <a:pt x="2512383" y="20214"/>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043849" y="2097164"/>
        <a:ext cx="125619" cy="125619"/>
      </dsp:txXfrm>
    </dsp:sp>
    <dsp:sp modelId="{DA509F5E-2982-4DF2-BF6B-51BD5F1617BB}">
      <dsp:nvSpPr>
        <dsp:cNvPr id="0" name=""/>
        <dsp:cNvSpPr/>
      </dsp:nvSpPr>
      <dsp:spPr>
        <a:xfrm>
          <a:off x="4255655" y="2191541"/>
          <a:ext cx="1904787" cy="952393"/>
        </a:xfrm>
        <a:prstGeom prst="roundRect">
          <a:avLst>
            <a:gd name="adj" fmla="val 10000"/>
          </a:avLst>
        </a:prstGeom>
        <a:solidFill>
          <a:schemeClr val="accent4">
            <a:lumMod val="60000"/>
            <a:lumOff val="40000"/>
          </a:schemeClr>
        </a:solidFill>
        <a:ln w="12700" cap="flat" cmpd="sng" algn="ctr">
          <a:solidFill>
            <a:schemeClr val="accent5"/>
          </a:solidFill>
          <a:prstDash val="solid"/>
          <a:miter lim="800000"/>
        </a:ln>
        <a:effectLst/>
        <a:scene3d>
          <a:camera prst="orthographicFront"/>
          <a:lightRig rig="flat" dir="t"/>
        </a:scene3d>
        <a:sp3d/>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Training new employees </a:t>
          </a:r>
          <a:r>
            <a:rPr lang="en-US" sz="1400" kern="1200" dirty="0">
              <a:latin typeface="+mn-lt"/>
              <a:cs typeface="Arial" panose="020B0604020202020204" pitchFamily="34" charset="0"/>
            </a:rPr>
            <a:t>of</a:t>
          </a:r>
          <a:r>
            <a:rPr lang="en-US" sz="1400" kern="1200" dirty="0">
              <a:latin typeface="Arial" panose="020B0604020202020204" pitchFamily="34" charset="0"/>
              <a:cs typeface="Arial" panose="020B0604020202020204" pitchFamily="34" charset="0"/>
            </a:rPr>
            <a:t> expanding businesses</a:t>
          </a:r>
        </a:p>
      </dsp:txBody>
      <dsp:txXfrm>
        <a:off x="4283550" y="2219436"/>
        <a:ext cx="1848997" cy="896603"/>
      </dsp:txXfrm>
    </dsp:sp>
    <dsp:sp modelId="{CC75E1D0-AA8D-41FE-8CAE-04EACD96CA3C}">
      <dsp:nvSpPr>
        <dsp:cNvPr id="0" name=""/>
        <dsp:cNvSpPr/>
      </dsp:nvSpPr>
      <dsp:spPr>
        <a:xfrm rot="2554109">
          <a:off x="1546516" y="2687385"/>
          <a:ext cx="3120283" cy="40429"/>
        </a:xfrm>
        <a:custGeom>
          <a:avLst/>
          <a:gdLst/>
          <a:ahLst/>
          <a:cxnLst/>
          <a:rect l="0" t="0" r="0" b="0"/>
          <a:pathLst>
            <a:path>
              <a:moveTo>
                <a:pt x="0" y="20214"/>
              </a:moveTo>
              <a:lnTo>
                <a:pt x="3120283" y="20214"/>
              </a:lnTo>
            </a:path>
          </a:pathLst>
        </a:cu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3028651" y="2629593"/>
        <a:ext cx="156014" cy="156014"/>
      </dsp:txXfrm>
    </dsp:sp>
    <dsp:sp modelId="{74308894-AFD5-4921-8485-BAA1659B20E0}">
      <dsp:nvSpPr>
        <dsp:cNvPr id="0" name=""/>
        <dsp:cNvSpPr/>
      </dsp:nvSpPr>
      <dsp:spPr>
        <a:xfrm>
          <a:off x="4255655" y="3286793"/>
          <a:ext cx="1904787" cy="952393"/>
        </a:xfrm>
        <a:prstGeom prst="roundRect">
          <a:avLst>
            <a:gd name="adj" fmla="val 10000"/>
          </a:avLst>
        </a:prstGeom>
        <a:noFill/>
        <a:ln w="12700" cap="flat" cmpd="sng" algn="ctr">
          <a:solidFill>
            <a:schemeClr val="accent5"/>
          </a:solidFill>
          <a:prstDash val="solid"/>
          <a:miter lim="800000"/>
        </a:ln>
        <a:effectLst/>
        <a:scene3d>
          <a:camera prst="orthographicFront"/>
          <a:lightRig rig="flat" dir="t"/>
        </a:scene3d>
        <a:sp3d/>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Font typeface="Symbol" panose="05050102010706020507" pitchFamily="18" charset="2"/>
            <a:buNone/>
          </a:pPr>
          <a:r>
            <a:rPr lang="en-US" sz="1400" kern="1200" dirty="0">
              <a:latin typeface="Arial" panose="020B0604020202020204" pitchFamily="34" charset="0"/>
              <a:cs typeface="Arial" panose="020B0604020202020204" pitchFamily="34" charset="0"/>
            </a:rPr>
            <a:t>Maintain a solvent Unemployment Trust Fund</a:t>
          </a:r>
        </a:p>
      </dsp:txBody>
      <dsp:txXfrm>
        <a:off x="4283550" y="3314688"/>
        <a:ext cx="1848997" cy="896603"/>
      </dsp:txXfrm>
    </dsp:sp>
    <dsp:sp modelId="{BF6C0E24-C5C6-4AF5-8651-374144BB4DA7}">
      <dsp:nvSpPr>
        <dsp:cNvPr id="0" name=""/>
        <dsp:cNvSpPr/>
      </dsp:nvSpPr>
      <dsp:spPr>
        <a:xfrm>
          <a:off x="2189360" y="1461145"/>
          <a:ext cx="999518" cy="606827"/>
        </a:xfrm>
        <a:prstGeom prst="roundRect">
          <a:avLst>
            <a:gd name="adj" fmla="val 10000"/>
          </a:avLst>
        </a:prstGeom>
        <a:solidFill>
          <a:schemeClr val="accent4">
            <a:lumMod val="60000"/>
            <a:lumOff val="40000"/>
          </a:schemeClr>
        </a:solidFill>
        <a:ln w="12700" cap="flat" cmpd="sng" algn="ctr">
          <a:solidFill>
            <a:schemeClr val="accent5"/>
          </a:solidFill>
          <a:prstDash val="solid"/>
          <a:miter lim="800000"/>
        </a:ln>
        <a:effectLst/>
        <a:scene3d>
          <a:camera prst="orthographicFront"/>
          <a:lightRig rig="flat" dir="t"/>
        </a:scene3d>
        <a:sp3d/>
      </dsp:spPr>
      <dsp:style>
        <a:lnRef idx="2">
          <a:schemeClr val="accent5"/>
        </a:lnRef>
        <a:fillRef idx="1">
          <a:schemeClr val="lt1"/>
        </a:fillRef>
        <a:effectRef idx="0">
          <a:schemeClr val="accent5"/>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mn-lt"/>
              <a:cs typeface="Arial" panose="020B0604020202020204" pitchFamily="34" charset="0"/>
            </a:rPr>
            <a:t>NWTP</a:t>
          </a:r>
        </a:p>
      </dsp:txBody>
      <dsp:txXfrm>
        <a:off x="2207133" y="1478918"/>
        <a:ext cx="963972" cy="57128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922CBA-863B-4F55-B9B6-330D03179673}" type="datetimeFigureOut">
              <a:rPr lang="en-US" smtClean="0"/>
              <a:t>7/22/2022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0D57D1-C686-4504-9DE3-9B7003B4E7C9}" type="slidenum">
              <a:rPr lang="en-US" smtClean="0"/>
              <a:t>‹#›</a:t>
            </a:fld>
            <a:endParaRPr lang="en-US"/>
          </a:p>
        </p:txBody>
      </p:sp>
    </p:spTree>
    <p:extLst>
      <p:ext uri="{BB962C8B-B14F-4D97-AF65-F5344CB8AC3E}">
        <p14:creationId xmlns:p14="http://schemas.microsoft.com/office/powerpoint/2010/main" val="662518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DA67F6-766A-41E4-ADBC-333680DDB61D}" type="slidenum">
              <a:rPr lang="en-US" smtClean="0"/>
              <a:t>2</a:t>
            </a:fld>
            <a:endParaRPr lang="en-US"/>
          </a:p>
        </p:txBody>
      </p:sp>
    </p:spTree>
    <p:extLst>
      <p:ext uri="{BB962C8B-B14F-4D97-AF65-F5344CB8AC3E}">
        <p14:creationId xmlns:p14="http://schemas.microsoft.com/office/powerpoint/2010/main" val="1018052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Reports and documents will likely be submitted through the online portal. </a:t>
            </a:r>
          </a:p>
        </p:txBody>
      </p:sp>
      <p:sp>
        <p:nvSpPr>
          <p:cNvPr id="4" name="Slide Number Placeholder 3"/>
          <p:cNvSpPr>
            <a:spLocks noGrp="1"/>
          </p:cNvSpPr>
          <p:nvPr>
            <p:ph type="sldNum" sz="quarter" idx="5"/>
          </p:nvPr>
        </p:nvSpPr>
        <p:spPr/>
        <p:txBody>
          <a:bodyPr/>
          <a:lstStyle/>
          <a:p>
            <a:fld id="{F70D57D1-C686-4504-9DE3-9B7003B4E7C9}" type="slidenum">
              <a:rPr lang="en-US" smtClean="0"/>
              <a:t>10</a:t>
            </a:fld>
            <a:endParaRPr lang="en-US"/>
          </a:p>
        </p:txBody>
      </p:sp>
    </p:spTree>
    <p:extLst>
      <p:ext uri="{BB962C8B-B14F-4D97-AF65-F5344CB8AC3E}">
        <p14:creationId xmlns:p14="http://schemas.microsoft.com/office/powerpoint/2010/main" val="849437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8D848-F75A-4DD2-831F-4C2E6A536A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57DD09-F84D-4DD7-83F7-EF30EBD513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4A0C8F7-BCFB-49E2-B981-D3B624C0D770}"/>
              </a:ext>
            </a:extLst>
          </p:cNvPr>
          <p:cNvSpPr>
            <a:spLocks noGrp="1"/>
          </p:cNvSpPr>
          <p:nvPr>
            <p:ph type="dt" sz="half" idx="10"/>
          </p:nvPr>
        </p:nvSpPr>
        <p:spPr/>
        <p:txBody>
          <a:bodyPr/>
          <a:lstStyle/>
          <a:p>
            <a:fld id="{1BBD8757-D963-4246-9D65-4A309D5633B7}" type="datetimeFigureOut">
              <a:rPr lang="en-US" smtClean="0"/>
              <a:t>7/22/2022</a:t>
            </a:fld>
            <a:endParaRPr lang="en-US"/>
          </a:p>
        </p:txBody>
      </p:sp>
      <p:sp>
        <p:nvSpPr>
          <p:cNvPr id="5" name="Footer Placeholder 4">
            <a:extLst>
              <a:ext uri="{FF2B5EF4-FFF2-40B4-BE49-F238E27FC236}">
                <a16:creationId xmlns:a16="http://schemas.microsoft.com/office/drawing/2014/main" id="{022B964C-7D85-4DD9-9BE7-3F4DBFE3BF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747C71-B6DA-4430-84B0-D74E99C7A359}"/>
              </a:ext>
            </a:extLst>
          </p:cNvPr>
          <p:cNvSpPr>
            <a:spLocks noGrp="1"/>
          </p:cNvSpPr>
          <p:nvPr>
            <p:ph type="sldNum" sz="quarter" idx="12"/>
          </p:nvPr>
        </p:nvSpPr>
        <p:spPr/>
        <p:txBody>
          <a:bodyPr/>
          <a:lstStyle/>
          <a:p>
            <a:fld id="{8665BBCF-A995-42BB-BCD5-442B9AE504D3}" type="slidenum">
              <a:rPr lang="en-US" smtClean="0"/>
              <a:t>‹#›</a:t>
            </a:fld>
            <a:endParaRPr lang="en-US"/>
          </a:p>
        </p:txBody>
      </p:sp>
    </p:spTree>
    <p:extLst>
      <p:ext uri="{BB962C8B-B14F-4D97-AF65-F5344CB8AC3E}">
        <p14:creationId xmlns:p14="http://schemas.microsoft.com/office/powerpoint/2010/main" val="2196027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694AA-6695-4AD3-BE2F-9D90D65437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E6C8E2-2709-4AAF-9EC1-6ABF6CE309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8C43DA-B1C3-4387-910C-2037CBB750F0}"/>
              </a:ext>
            </a:extLst>
          </p:cNvPr>
          <p:cNvSpPr>
            <a:spLocks noGrp="1"/>
          </p:cNvSpPr>
          <p:nvPr>
            <p:ph type="dt" sz="half" idx="10"/>
          </p:nvPr>
        </p:nvSpPr>
        <p:spPr/>
        <p:txBody>
          <a:bodyPr/>
          <a:lstStyle/>
          <a:p>
            <a:fld id="{1BBD8757-D963-4246-9D65-4A309D5633B7}" type="datetimeFigureOut">
              <a:rPr lang="en-US" smtClean="0"/>
              <a:t>7/22/2022</a:t>
            </a:fld>
            <a:endParaRPr lang="en-US"/>
          </a:p>
        </p:txBody>
      </p:sp>
      <p:sp>
        <p:nvSpPr>
          <p:cNvPr id="5" name="Footer Placeholder 4">
            <a:extLst>
              <a:ext uri="{FF2B5EF4-FFF2-40B4-BE49-F238E27FC236}">
                <a16:creationId xmlns:a16="http://schemas.microsoft.com/office/drawing/2014/main" id="{85E737F7-1520-4E60-A15E-E7D28A91E7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FD33B0-9B22-4576-B16B-30740E867840}"/>
              </a:ext>
            </a:extLst>
          </p:cNvPr>
          <p:cNvSpPr>
            <a:spLocks noGrp="1"/>
          </p:cNvSpPr>
          <p:nvPr>
            <p:ph type="sldNum" sz="quarter" idx="12"/>
          </p:nvPr>
        </p:nvSpPr>
        <p:spPr/>
        <p:txBody>
          <a:bodyPr/>
          <a:lstStyle/>
          <a:p>
            <a:fld id="{8665BBCF-A995-42BB-BCD5-442B9AE504D3}" type="slidenum">
              <a:rPr lang="en-US" smtClean="0"/>
              <a:t>‹#›</a:t>
            </a:fld>
            <a:endParaRPr lang="en-US"/>
          </a:p>
        </p:txBody>
      </p:sp>
    </p:spTree>
    <p:extLst>
      <p:ext uri="{BB962C8B-B14F-4D97-AF65-F5344CB8AC3E}">
        <p14:creationId xmlns:p14="http://schemas.microsoft.com/office/powerpoint/2010/main" val="2614016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02CB8-3B96-4B22-BBBB-0ECDBF4DBC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513C40-6C25-49D7-B1EB-CA4D44936B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5983C9-5A16-4F7C-A7C0-393865D324F3}"/>
              </a:ext>
            </a:extLst>
          </p:cNvPr>
          <p:cNvSpPr>
            <a:spLocks noGrp="1"/>
          </p:cNvSpPr>
          <p:nvPr>
            <p:ph type="dt" sz="half" idx="10"/>
          </p:nvPr>
        </p:nvSpPr>
        <p:spPr/>
        <p:txBody>
          <a:bodyPr/>
          <a:lstStyle/>
          <a:p>
            <a:fld id="{1BBD8757-D963-4246-9D65-4A309D5633B7}" type="datetimeFigureOut">
              <a:rPr lang="en-US" smtClean="0"/>
              <a:t>7/22/2022</a:t>
            </a:fld>
            <a:endParaRPr lang="en-US"/>
          </a:p>
        </p:txBody>
      </p:sp>
      <p:sp>
        <p:nvSpPr>
          <p:cNvPr id="5" name="Footer Placeholder 4">
            <a:extLst>
              <a:ext uri="{FF2B5EF4-FFF2-40B4-BE49-F238E27FC236}">
                <a16:creationId xmlns:a16="http://schemas.microsoft.com/office/drawing/2014/main" id="{8B79D171-A5D7-477C-B9B9-CAA0D95667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AFC9D9-C233-4EBC-A121-497ED9E94CB2}"/>
              </a:ext>
            </a:extLst>
          </p:cNvPr>
          <p:cNvSpPr>
            <a:spLocks noGrp="1"/>
          </p:cNvSpPr>
          <p:nvPr>
            <p:ph type="sldNum" sz="quarter" idx="12"/>
          </p:nvPr>
        </p:nvSpPr>
        <p:spPr/>
        <p:txBody>
          <a:bodyPr/>
          <a:lstStyle/>
          <a:p>
            <a:fld id="{8665BBCF-A995-42BB-BCD5-442B9AE504D3}" type="slidenum">
              <a:rPr lang="en-US" smtClean="0"/>
              <a:t>‹#›</a:t>
            </a:fld>
            <a:endParaRPr lang="en-US"/>
          </a:p>
        </p:txBody>
      </p:sp>
    </p:spTree>
    <p:extLst>
      <p:ext uri="{BB962C8B-B14F-4D97-AF65-F5344CB8AC3E}">
        <p14:creationId xmlns:p14="http://schemas.microsoft.com/office/powerpoint/2010/main" val="3571311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DEA08-1282-471E-BB0C-96BBC66972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022301-4C01-462E-8F4E-61327CA7B1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5E23143-250A-4411-ABF4-AA18209D35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D196DE9-AF8D-4EBE-A980-17C82A925627}"/>
              </a:ext>
            </a:extLst>
          </p:cNvPr>
          <p:cNvSpPr>
            <a:spLocks noGrp="1"/>
          </p:cNvSpPr>
          <p:nvPr>
            <p:ph type="dt" sz="half" idx="10"/>
          </p:nvPr>
        </p:nvSpPr>
        <p:spPr/>
        <p:txBody>
          <a:bodyPr/>
          <a:lstStyle/>
          <a:p>
            <a:fld id="{1BBD8757-D963-4246-9D65-4A309D5633B7}" type="datetimeFigureOut">
              <a:rPr lang="en-US" smtClean="0"/>
              <a:t>7/22/2022</a:t>
            </a:fld>
            <a:endParaRPr lang="en-US"/>
          </a:p>
        </p:txBody>
      </p:sp>
      <p:sp>
        <p:nvSpPr>
          <p:cNvPr id="6" name="Footer Placeholder 5">
            <a:extLst>
              <a:ext uri="{FF2B5EF4-FFF2-40B4-BE49-F238E27FC236}">
                <a16:creationId xmlns:a16="http://schemas.microsoft.com/office/drawing/2014/main" id="{FBA39122-7F20-422A-B9D7-4CFF8E0352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FD035C-2969-4E64-88E1-0B7EAA65A2A9}"/>
              </a:ext>
            </a:extLst>
          </p:cNvPr>
          <p:cNvSpPr>
            <a:spLocks noGrp="1"/>
          </p:cNvSpPr>
          <p:nvPr>
            <p:ph type="sldNum" sz="quarter" idx="12"/>
          </p:nvPr>
        </p:nvSpPr>
        <p:spPr/>
        <p:txBody>
          <a:bodyPr/>
          <a:lstStyle/>
          <a:p>
            <a:fld id="{8665BBCF-A995-42BB-BCD5-442B9AE504D3}" type="slidenum">
              <a:rPr lang="en-US" smtClean="0"/>
              <a:t>‹#›</a:t>
            </a:fld>
            <a:endParaRPr lang="en-US"/>
          </a:p>
        </p:txBody>
      </p:sp>
    </p:spTree>
    <p:extLst>
      <p:ext uri="{BB962C8B-B14F-4D97-AF65-F5344CB8AC3E}">
        <p14:creationId xmlns:p14="http://schemas.microsoft.com/office/powerpoint/2010/main" val="135216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27E72-A526-4153-A334-51E7F7A761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5A3DB2-80CE-4090-ADC3-C466467AE5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B90982-7879-4545-A447-C01EA69731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4C9CA7-94B9-406E-B5D9-5E431B749F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AD15C4-DCA3-421E-832C-2CCAE014B9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E47557-DD99-4353-A690-EA9107E0A3B2}"/>
              </a:ext>
            </a:extLst>
          </p:cNvPr>
          <p:cNvSpPr>
            <a:spLocks noGrp="1"/>
          </p:cNvSpPr>
          <p:nvPr>
            <p:ph type="dt" sz="half" idx="10"/>
          </p:nvPr>
        </p:nvSpPr>
        <p:spPr/>
        <p:txBody>
          <a:bodyPr/>
          <a:lstStyle/>
          <a:p>
            <a:fld id="{1BBD8757-D963-4246-9D65-4A309D5633B7}" type="datetimeFigureOut">
              <a:rPr lang="en-US" smtClean="0"/>
              <a:t>7/22/2022</a:t>
            </a:fld>
            <a:endParaRPr lang="en-US"/>
          </a:p>
        </p:txBody>
      </p:sp>
      <p:sp>
        <p:nvSpPr>
          <p:cNvPr id="8" name="Footer Placeholder 7">
            <a:extLst>
              <a:ext uri="{FF2B5EF4-FFF2-40B4-BE49-F238E27FC236}">
                <a16:creationId xmlns:a16="http://schemas.microsoft.com/office/drawing/2014/main" id="{D5BCDF93-D923-4150-993C-C02E24A4A6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C7EBF0F-6A51-46FE-943B-4840410704FC}"/>
              </a:ext>
            </a:extLst>
          </p:cNvPr>
          <p:cNvSpPr>
            <a:spLocks noGrp="1"/>
          </p:cNvSpPr>
          <p:nvPr>
            <p:ph type="sldNum" sz="quarter" idx="12"/>
          </p:nvPr>
        </p:nvSpPr>
        <p:spPr/>
        <p:txBody>
          <a:bodyPr/>
          <a:lstStyle/>
          <a:p>
            <a:fld id="{8665BBCF-A995-42BB-BCD5-442B9AE504D3}" type="slidenum">
              <a:rPr lang="en-US" smtClean="0"/>
              <a:t>‹#›</a:t>
            </a:fld>
            <a:endParaRPr lang="en-US"/>
          </a:p>
        </p:txBody>
      </p:sp>
    </p:spTree>
    <p:extLst>
      <p:ext uri="{BB962C8B-B14F-4D97-AF65-F5344CB8AC3E}">
        <p14:creationId xmlns:p14="http://schemas.microsoft.com/office/powerpoint/2010/main" val="3335596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E5FD6-C0D2-48DB-B943-3360B2550BE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2DEC14-D3E9-484F-8F1D-B7ADD1EFEED8}"/>
              </a:ext>
            </a:extLst>
          </p:cNvPr>
          <p:cNvSpPr>
            <a:spLocks noGrp="1"/>
          </p:cNvSpPr>
          <p:nvPr>
            <p:ph type="dt" sz="half" idx="10"/>
          </p:nvPr>
        </p:nvSpPr>
        <p:spPr/>
        <p:txBody>
          <a:bodyPr/>
          <a:lstStyle/>
          <a:p>
            <a:fld id="{1BBD8757-D963-4246-9D65-4A309D5633B7}" type="datetimeFigureOut">
              <a:rPr lang="en-US" smtClean="0"/>
              <a:t>7/22/2022</a:t>
            </a:fld>
            <a:endParaRPr lang="en-US"/>
          </a:p>
        </p:txBody>
      </p:sp>
      <p:sp>
        <p:nvSpPr>
          <p:cNvPr id="4" name="Footer Placeholder 3">
            <a:extLst>
              <a:ext uri="{FF2B5EF4-FFF2-40B4-BE49-F238E27FC236}">
                <a16:creationId xmlns:a16="http://schemas.microsoft.com/office/drawing/2014/main" id="{16BE08A1-9A9B-4393-A4DF-C126B2AC9F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88AA417-F7D6-466A-8F3F-C01BFC44A92D}"/>
              </a:ext>
            </a:extLst>
          </p:cNvPr>
          <p:cNvSpPr>
            <a:spLocks noGrp="1"/>
          </p:cNvSpPr>
          <p:nvPr>
            <p:ph type="sldNum" sz="quarter" idx="12"/>
          </p:nvPr>
        </p:nvSpPr>
        <p:spPr/>
        <p:txBody>
          <a:bodyPr/>
          <a:lstStyle/>
          <a:p>
            <a:fld id="{8665BBCF-A995-42BB-BCD5-442B9AE504D3}" type="slidenum">
              <a:rPr lang="en-US" smtClean="0"/>
              <a:t>‹#›</a:t>
            </a:fld>
            <a:endParaRPr lang="en-US"/>
          </a:p>
        </p:txBody>
      </p:sp>
    </p:spTree>
    <p:extLst>
      <p:ext uri="{BB962C8B-B14F-4D97-AF65-F5344CB8AC3E}">
        <p14:creationId xmlns:p14="http://schemas.microsoft.com/office/powerpoint/2010/main" val="2818533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A20E38-86CF-4D56-A949-6110A3E27E06}"/>
              </a:ext>
            </a:extLst>
          </p:cNvPr>
          <p:cNvSpPr>
            <a:spLocks noGrp="1"/>
          </p:cNvSpPr>
          <p:nvPr>
            <p:ph type="dt" sz="half" idx="10"/>
          </p:nvPr>
        </p:nvSpPr>
        <p:spPr/>
        <p:txBody>
          <a:bodyPr/>
          <a:lstStyle/>
          <a:p>
            <a:fld id="{1BBD8757-D963-4246-9D65-4A309D5633B7}" type="datetimeFigureOut">
              <a:rPr lang="en-US" smtClean="0"/>
              <a:t>7/22/2022</a:t>
            </a:fld>
            <a:endParaRPr lang="en-US"/>
          </a:p>
        </p:txBody>
      </p:sp>
      <p:sp>
        <p:nvSpPr>
          <p:cNvPr id="3" name="Footer Placeholder 2">
            <a:extLst>
              <a:ext uri="{FF2B5EF4-FFF2-40B4-BE49-F238E27FC236}">
                <a16:creationId xmlns:a16="http://schemas.microsoft.com/office/drawing/2014/main" id="{D2D40855-DFA4-45F5-B34D-7F7DD8C86E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F869A6-4D9B-4BE0-8FD3-AB57B552A443}"/>
              </a:ext>
            </a:extLst>
          </p:cNvPr>
          <p:cNvSpPr>
            <a:spLocks noGrp="1"/>
          </p:cNvSpPr>
          <p:nvPr>
            <p:ph type="sldNum" sz="quarter" idx="12"/>
          </p:nvPr>
        </p:nvSpPr>
        <p:spPr/>
        <p:txBody>
          <a:bodyPr/>
          <a:lstStyle/>
          <a:p>
            <a:fld id="{8665BBCF-A995-42BB-BCD5-442B9AE504D3}" type="slidenum">
              <a:rPr lang="en-US" smtClean="0"/>
              <a:t>‹#›</a:t>
            </a:fld>
            <a:endParaRPr lang="en-US"/>
          </a:p>
        </p:txBody>
      </p:sp>
    </p:spTree>
    <p:extLst>
      <p:ext uri="{BB962C8B-B14F-4D97-AF65-F5344CB8AC3E}">
        <p14:creationId xmlns:p14="http://schemas.microsoft.com/office/powerpoint/2010/main" val="3269697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41EF-C960-46E1-AA93-6FBCD70E68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DAAA79-A322-4789-BC93-688B7F5DDD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63BD50-693E-461B-A50C-5CC87D138C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A90EB6-1DD6-4B9A-BB3E-0D3A98D066A6}"/>
              </a:ext>
            </a:extLst>
          </p:cNvPr>
          <p:cNvSpPr>
            <a:spLocks noGrp="1"/>
          </p:cNvSpPr>
          <p:nvPr>
            <p:ph type="dt" sz="half" idx="10"/>
          </p:nvPr>
        </p:nvSpPr>
        <p:spPr/>
        <p:txBody>
          <a:bodyPr/>
          <a:lstStyle/>
          <a:p>
            <a:fld id="{1BBD8757-D963-4246-9D65-4A309D5633B7}" type="datetimeFigureOut">
              <a:rPr lang="en-US" smtClean="0"/>
              <a:t>7/22/2022</a:t>
            </a:fld>
            <a:endParaRPr lang="en-US"/>
          </a:p>
        </p:txBody>
      </p:sp>
      <p:sp>
        <p:nvSpPr>
          <p:cNvPr id="6" name="Footer Placeholder 5">
            <a:extLst>
              <a:ext uri="{FF2B5EF4-FFF2-40B4-BE49-F238E27FC236}">
                <a16:creationId xmlns:a16="http://schemas.microsoft.com/office/drawing/2014/main" id="{34DE1DE6-AA89-48CA-BD67-CDB6321A5F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37565B-E4EF-4ED9-855C-5A3822A37827}"/>
              </a:ext>
            </a:extLst>
          </p:cNvPr>
          <p:cNvSpPr>
            <a:spLocks noGrp="1"/>
          </p:cNvSpPr>
          <p:nvPr>
            <p:ph type="sldNum" sz="quarter" idx="12"/>
          </p:nvPr>
        </p:nvSpPr>
        <p:spPr/>
        <p:txBody>
          <a:bodyPr/>
          <a:lstStyle/>
          <a:p>
            <a:fld id="{8665BBCF-A995-42BB-BCD5-442B9AE504D3}" type="slidenum">
              <a:rPr lang="en-US" smtClean="0"/>
              <a:t>‹#›</a:t>
            </a:fld>
            <a:endParaRPr lang="en-US"/>
          </a:p>
        </p:txBody>
      </p:sp>
    </p:spTree>
    <p:extLst>
      <p:ext uri="{BB962C8B-B14F-4D97-AF65-F5344CB8AC3E}">
        <p14:creationId xmlns:p14="http://schemas.microsoft.com/office/powerpoint/2010/main" val="2457229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8021E-B678-49F4-A961-0C6DBF8885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8E8CD1-8604-465F-B169-509416C4F4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DEA5BF6-8C9C-4D05-8101-FAE346F3B5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9F75CB-C3A1-46D7-A72F-49F3D5A1F7DF}"/>
              </a:ext>
            </a:extLst>
          </p:cNvPr>
          <p:cNvSpPr>
            <a:spLocks noGrp="1"/>
          </p:cNvSpPr>
          <p:nvPr>
            <p:ph type="dt" sz="half" idx="10"/>
          </p:nvPr>
        </p:nvSpPr>
        <p:spPr/>
        <p:txBody>
          <a:bodyPr/>
          <a:lstStyle/>
          <a:p>
            <a:fld id="{1BBD8757-D963-4246-9D65-4A309D5633B7}" type="datetimeFigureOut">
              <a:rPr lang="en-US" smtClean="0"/>
              <a:t>7/22/2022</a:t>
            </a:fld>
            <a:endParaRPr lang="en-US"/>
          </a:p>
        </p:txBody>
      </p:sp>
      <p:sp>
        <p:nvSpPr>
          <p:cNvPr id="6" name="Footer Placeholder 5">
            <a:extLst>
              <a:ext uri="{FF2B5EF4-FFF2-40B4-BE49-F238E27FC236}">
                <a16:creationId xmlns:a16="http://schemas.microsoft.com/office/drawing/2014/main" id="{28F83920-4993-4D31-8F96-CD298CDDBD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7F95AF-75B2-4E03-A189-BB2C205421C9}"/>
              </a:ext>
            </a:extLst>
          </p:cNvPr>
          <p:cNvSpPr>
            <a:spLocks noGrp="1"/>
          </p:cNvSpPr>
          <p:nvPr>
            <p:ph type="sldNum" sz="quarter" idx="12"/>
          </p:nvPr>
        </p:nvSpPr>
        <p:spPr/>
        <p:txBody>
          <a:bodyPr/>
          <a:lstStyle/>
          <a:p>
            <a:fld id="{8665BBCF-A995-42BB-BCD5-442B9AE504D3}" type="slidenum">
              <a:rPr lang="en-US" smtClean="0"/>
              <a:t>‹#›</a:t>
            </a:fld>
            <a:endParaRPr lang="en-US"/>
          </a:p>
        </p:txBody>
      </p:sp>
    </p:spTree>
    <p:extLst>
      <p:ext uri="{BB962C8B-B14F-4D97-AF65-F5344CB8AC3E}">
        <p14:creationId xmlns:p14="http://schemas.microsoft.com/office/powerpoint/2010/main" val="3943558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008F2-83A7-4369-9016-E49E16D706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A8410B-D09F-48F5-8102-56620105C0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CEB8CC-291A-4F0C-ADB1-FA76D33AE7DB}"/>
              </a:ext>
            </a:extLst>
          </p:cNvPr>
          <p:cNvSpPr>
            <a:spLocks noGrp="1"/>
          </p:cNvSpPr>
          <p:nvPr>
            <p:ph type="dt" sz="half" idx="10"/>
          </p:nvPr>
        </p:nvSpPr>
        <p:spPr/>
        <p:txBody>
          <a:bodyPr/>
          <a:lstStyle/>
          <a:p>
            <a:fld id="{1BBD8757-D963-4246-9D65-4A309D5633B7}" type="datetimeFigureOut">
              <a:rPr lang="en-US" smtClean="0"/>
              <a:t>7/22/2022</a:t>
            </a:fld>
            <a:endParaRPr lang="en-US"/>
          </a:p>
        </p:txBody>
      </p:sp>
      <p:sp>
        <p:nvSpPr>
          <p:cNvPr id="5" name="Footer Placeholder 4">
            <a:extLst>
              <a:ext uri="{FF2B5EF4-FFF2-40B4-BE49-F238E27FC236}">
                <a16:creationId xmlns:a16="http://schemas.microsoft.com/office/drawing/2014/main" id="{DD8B7BD6-C3B0-4C9F-B9DB-6BAA61A1AA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4866B6-12B2-4EE3-A2FB-9BB3F6F59FEA}"/>
              </a:ext>
            </a:extLst>
          </p:cNvPr>
          <p:cNvSpPr>
            <a:spLocks noGrp="1"/>
          </p:cNvSpPr>
          <p:nvPr>
            <p:ph type="sldNum" sz="quarter" idx="12"/>
          </p:nvPr>
        </p:nvSpPr>
        <p:spPr/>
        <p:txBody>
          <a:bodyPr/>
          <a:lstStyle/>
          <a:p>
            <a:fld id="{8665BBCF-A995-42BB-BCD5-442B9AE504D3}" type="slidenum">
              <a:rPr lang="en-US" smtClean="0"/>
              <a:t>‹#›</a:t>
            </a:fld>
            <a:endParaRPr lang="en-US"/>
          </a:p>
        </p:txBody>
      </p:sp>
    </p:spTree>
    <p:extLst>
      <p:ext uri="{BB962C8B-B14F-4D97-AF65-F5344CB8AC3E}">
        <p14:creationId xmlns:p14="http://schemas.microsoft.com/office/powerpoint/2010/main" val="4270506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54C3C6-AB8A-42B8-AC20-027A2010D8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4F1987-FFDF-4902-87B5-52EEC28FEA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7A6C4B-37A4-4831-A3C0-9E6FB9AA0F4A}"/>
              </a:ext>
            </a:extLst>
          </p:cNvPr>
          <p:cNvSpPr>
            <a:spLocks noGrp="1"/>
          </p:cNvSpPr>
          <p:nvPr>
            <p:ph type="dt" sz="half" idx="10"/>
          </p:nvPr>
        </p:nvSpPr>
        <p:spPr/>
        <p:txBody>
          <a:bodyPr/>
          <a:lstStyle/>
          <a:p>
            <a:fld id="{1BBD8757-D963-4246-9D65-4A309D5633B7}" type="datetimeFigureOut">
              <a:rPr lang="en-US" smtClean="0"/>
              <a:t>7/22/2022</a:t>
            </a:fld>
            <a:endParaRPr lang="en-US"/>
          </a:p>
        </p:txBody>
      </p:sp>
      <p:sp>
        <p:nvSpPr>
          <p:cNvPr id="5" name="Footer Placeholder 4">
            <a:extLst>
              <a:ext uri="{FF2B5EF4-FFF2-40B4-BE49-F238E27FC236}">
                <a16:creationId xmlns:a16="http://schemas.microsoft.com/office/drawing/2014/main" id="{4F98C521-DD34-4494-8431-66A97C294F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A1D509-4423-4013-ADB8-EF405F7A5B37}"/>
              </a:ext>
            </a:extLst>
          </p:cNvPr>
          <p:cNvSpPr>
            <a:spLocks noGrp="1"/>
          </p:cNvSpPr>
          <p:nvPr>
            <p:ph type="sldNum" sz="quarter" idx="12"/>
          </p:nvPr>
        </p:nvSpPr>
        <p:spPr/>
        <p:txBody>
          <a:bodyPr/>
          <a:lstStyle/>
          <a:p>
            <a:fld id="{8665BBCF-A995-42BB-BCD5-442B9AE504D3}" type="slidenum">
              <a:rPr lang="en-US" smtClean="0"/>
              <a:t>‹#›</a:t>
            </a:fld>
            <a:endParaRPr lang="en-US"/>
          </a:p>
        </p:txBody>
      </p:sp>
    </p:spTree>
    <p:extLst>
      <p:ext uri="{BB962C8B-B14F-4D97-AF65-F5344CB8AC3E}">
        <p14:creationId xmlns:p14="http://schemas.microsoft.com/office/powerpoint/2010/main" val="1990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90941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Vertical Title and Text">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934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B73FFB-72A2-40D3-A293-912971F809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6CAAE1-FF6B-4ACE-ADD4-4567645DFC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410BC3-BF23-4DAC-9D09-3FB8760CA9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BD8757-D963-4246-9D65-4A309D5633B7}" type="datetimeFigureOut">
              <a:rPr lang="en-US" smtClean="0"/>
              <a:t>7/22/2022</a:t>
            </a:fld>
            <a:endParaRPr lang="en-US"/>
          </a:p>
        </p:txBody>
      </p:sp>
      <p:sp>
        <p:nvSpPr>
          <p:cNvPr id="5" name="Footer Placeholder 4">
            <a:extLst>
              <a:ext uri="{FF2B5EF4-FFF2-40B4-BE49-F238E27FC236}">
                <a16:creationId xmlns:a16="http://schemas.microsoft.com/office/drawing/2014/main" id="{E972C661-2177-41F3-BD55-9B2D32C5DC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1E5898-27E1-4C7D-8352-7BB51BB4BD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65BBCF-A995-42BB-BCD5-442B9AE504D3}" type="slidenum">
              <a:rPr lang="en-US" smtClean="0"/>
              <a:t>‹#›</a:t>
            </a:fld>
            <a:endParaRPr lang="en-US"/>
          </a:p>
        </p:txBody>
      </p:sp>
    </p:spTree>
    <p:extLst>
      <p:ext uri="{BB962C8B-B14F-4D97-AF65-F5344CB8AC3E}">
        <p14:creationId xmlns:p14="http://schemas.microsoft.com/office/powerpoint/2010/main" val="4247684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hyperlink" Target="mailto:ndol.arpa@nebraska.gov" TargetMode="External"/><Relationship Id="rId2" Type="http://schemas.openxmlformats.org/officeDocument/2006/relationships/hyperlink" Target="dol.nebraska.gov"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s://www.dol.nebraska.gov/ReemploymentServices/EmployerResources/WorkerTrainingProgram" TargetMode="External"/><Relationship Id="rId2" Type="http://schemas.openxmlformats.org/officeDocument/2006/relationships/hyperlink" Target="https://www.dol.nebraska.gov/StatutesAndRegulations/GuidanceDocuments"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mailto:NDOL.ARPA@nebraska.gov"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31556" y="1520564"/>
            <a:ext cx="5399077" cy="1261884"/>
          </a:xfrm>
          <a:prstGeom prst="rect">
            <a:avLst/>
          </a:prstGeom>
          <a:noFill/>
        </p:spPr>
        <p:txBody>
          <a:bodyPr wrap="square" rtlCol="0" anchor="ctr" anchorCtr="0">
            <a:spAutoFit/>
          </a:bodyPr>
          <a:lstStyle/>
          <a:p>
            <a:endParaRPr lang="en-US" sz="3600" b="1" dirty="0">
              <a:solidFill>
                <a:srgbClr val="00607F"/>
              </a:solidFill>
              <a:latin typeface="Arial Black" panose="020B0A04020102020204" pitchFamily="34" charset="0"/>
              <a:cs typeface="Montserrat"/>
            </a:endParaRPr>
          </a:p>
          <a:p>
            <a:pPr algn="ctr"/>
            <a:r>
              <a:rPr lang="en-US" sz="2000" b="1" dirty="0">
                <a:solidFill>
                  <a:schemeClr val="accent4">
                    <a:lumMod val="50000"/>
                  </a:schemeClr>
                </a:solidFill>
                <a:latin typeface="Arial Black" panose="020B0A04020102020204" pitchFamily="34" charset="0"/>
                <a:cs typeface="Montserrat"/>
              </a:rPr>
              <a:t>Nursing Recruitment and Retention Grant (NRRG)</a:t>
            </a:r>
          </a:p>
        </p:txBody>
      </p:sp>
      <p:sp>
        <p:nvSpPr>
          <p:cNvPr id="3" name="TextBox 2">
            <a:extLst>
              <a:ext uri="{FF2B5EF4-FFF2-40B4-BE49-F238E27FC236}">
                <a16:creationId xmlns:a16="http://schemas.microsoft.com/office/drawing/2014/main" id="{C8DE0233-8D85-44A9-9EA5-24FD61B2382A}"/>
              </a:ext>
            </a:extLst>
          </p:cNvPr>
          <p:cNvSpPr txBox="1"/>
          <p:nvPr/>
        </p:nvSpPr>
        <p:spPr>
          <a:xfrm>
            <a:off x="1624147" y="798653"/>
            <a:ext cx="8595360" cy="658835"/>
          </a:xfrm>
          <a:prstGeom prst="rect">
            <a:avLst/>
          </a:prstGeom>
          <a:solidFill>
            <a:schemeClr val="tx2"/>
          </a:solidFill>
        </p:spPr>
        <p:txBody>
          <a:bodyPr wrap="square" rtlCol="0">
            <a:spAutoFit/>
          </a:bodyPr>
          <a:lstStyle/>
          <a:p>
            <a:pPr algn="ctr">
              <a:lnSpc>
                <a:spcPct val="150000"/>
              </a:lnSpc>
            </a:pPr>
            <a:r>
              <a:rPr lang="en-US" sz="2800" b="1" dirty="0">
                <a:solidFill>
                  <a:schemeClr val="bg1"/>
                </a:solidFill>
                <a:latin typeface="Arial" panose="020B0604020202020204" pitchFamily="34" charset="0"/>
                <a:cs typeface="Arial" panose="020B0604020202020204" pitchFamily="34" charset="0"/>
              </a:rPr>
              <a:t>American Rescue Plan Act (ARPA)</a:t>
            </a:r>
          </a:p>
        </p:txBody>
      </p:sp>
      <p:pic>
        <p:nvPicPr>
          <p:cNvPr id="5" name="Picture 4" descr="Smiling medical staff">
            <a:extLst>
              <a:ext uri="{FF2B5EF4-FFF2-40B4-BE49-F238E27FC236}">
                <a16:creationId xmlns:a16="http://schemas.microsoft.com/office/drawing/2014/main" id="{D1C820AF-55D5-47CD-A51E-BC28F60B85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367" y="2151506"/>
            <a:ext cx="5143016" cy="3429000"/>
          </a:xfrm>
          <a:prstGeom prst="rect">
            <a:avLst/>
          </a:prstGeom>
        </p:spPr>
      </p:pic>
      <p:sp>
        <p:nvSpPr>
          <p:cNvPr id="6" name="TextBox 5">
            <a:extLst>
              <a:ext uri="{FF2B5EF4-FFF2-40B4-BE49-F238E27FC236}">
                <a16:creationId xmlns:a16="http://schemas.microsoft.com/office/drawing/2014/main" id="{A5406AA3-3F18-45DE-A1E8-D4DBFD654F2D}"/>
              </a:ext>
            </a:extLst>
          </p:cNvPr>
          <p:cNvSpPr txBox="1"/>
          <p:nvPr/>
        </p:nvSpPr>
        <p:spPr>
          <a:xfrm>
            <a:off x="6361007" y="2987040"/>
            <a:ext cx="5143016" cy="1200329"/>
          </a:xfrm>
          <a:prstGeom prst="rect">
            <a:avLst/>
          </a:prstGeom>
          <a:noFill/>
        </p:spPr>
        <p:txBody>
          <a:bodyPr wrap="square" rtlCol="0">
            <a:spAutoFit/>
          </a:bodyPr>
          <a:lstStyle/>
          <a:p>
            <a:pPr algn="ctr"/>
            <a:r>
              <a:rPr lang="en-US" sz="1800" b="1" dirty="0">
                <a:solidFill>
                  <a:srgbClr val="00607F"/>
                </a:solidFill>
                <a:latin typeface="Arial Black" panose="020B0A04020102020204" pitchFamily="34" charset="0"/>
                <a:cs typeface="Montserrat"/>
              </a:rPr>
              <a:t>Program Design and Delivery of Funds Allocated to the Nebraska Department of Labor under LB 1014</a:t>
            </a:r>
          </a:p>
          <a:p>
            <a:endParaRPr lang="en-US" dirty="0"/>
          </a:p>
        </p:txBody>
      </p:sp>
    </p:spTree>
    <p:extLst>
      <p:ext uri="{BB962C8B-B14F-4D97-AF65-F5344CB8AC3E}">
        <p14:creationId xmlns:p14="http://schemas.microsoft.com/office/powerpoint/2010/main" val="3538209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E9E407-89D3-4565-8654-50C04F6A6199}"/>
              </a:ext>
            </a:extLst>
          </p:cNvPr>
          <p:cNvSpPr txBox="1"/>
          <p:nvPr/>
        </p:nvSpPr>
        <p:spPr>
          <a:xfrm>
            <a:off x="1798320" y="380117"/>
            <a:ext cx="8595360" cy="1420325"/>
          </a:xfrm>
          <a:prstGeom prst="rect">
            <a:avLst/>
          </a:prstGeom>
          <a:solidFill>
            <a:schemeClr val="tx2"/>
          </a:solidFill>
        </p:spPr>
        <p:txBody>
          <a:bodyPr wrap="square" rtlCol="0">
            <a:spAutoFit/>
          </a:bodyPr>
          <a:lstStyle/>
          <a:p>
            <a:pPr algn="ctr">
              <a:lnSpc>
                <a:spcPct val="150000"/>
              </a:lnSpc>
            </a:pPr>
            <a:r>
              <a:rPr lang="en-US" sz="2000" dirty="0">
                <a:solidFill>
                  <a:schemeClr val="bg1"/>
                </a:solidFill>
                <a:latin typeface="Arial" panose="020B0604020202020204" pitchFamily="34" charset="0"/>
                <a:cs typeface="Arial" panose="020B0604020202020204" pitchFamily="34" charset="0"/>
              </a:rPr>
              <a:t>The American Rescue Plan Act created the Coronavirus State Fiscal Recovery Fund (CSFRF) to provide states with resources to respond to the economic impact of the COVID-19 pandemic.</a:t>
            </a:r>
          </a:p>
        </p:txBody>
      </p:sp>
      <p:sp>
        <p:nvSpPr>
          <p:cNvPr id="30" name="TextBox 29">
            <a:extLst>
              <a:ext uri="{FF2B5EF4-FFF2-40B4-BE49-F238E27FC236}">
                <a16:creationId xmlns:a16="http://schemas.microsoft.com/office/drawing/2014/main" id="{29D903AD-1255-4D50-A7F1-FCBB296351EF}"/>
              </a:ext>
            </a:extLst>
          </p:cNvPr>
          <p:cNvSpPr txBox="1"/>
          <p:nvPr/>
        </p:nvSpPr>
        <p:spPr>
          <a:xfrm>
            <a:off x="1892601" y="2084425"/>
            <a:ext cx="8406798" cy="496996"/>
          </a:xfrm>
          <a:prstGeom prst="rect">
            <a:avLst/>
          </a:prstGeom>
          <a:noFill/>
        </p:spPr>
        <p:txBody>
          <a:bodyPr wrap="square">
            <a:spAutoFit/>
          </a:bodyPr>
          <a:lstStyle/>
          <a:p>
            <a:pPr>
              <a:lnSpc>
                <a:spcPct val="150000"/>
              </a:lnSpc>
            </a:pPr>
            <a:r>
              <a:rPr lang="en-US" sz="2000" b="1" dirty="0">
                <a:solidFill>
                  <a:schemeClr val="tx2"/>
                </a:solidFill>
                <a:latin typeface="Arial" panose="020B0604020202020204" pitchFamily="34" charset="0"/>
                <a:cs typeface="Arial" panose="020B0604020202020204" pitchFamily="34" charset="0"/>
              </a:rPr>
              <a:t>CSFRF Objectives       </a:t>
            </a:r>
          </a:p>
        </p:txBody>
      </p:sp>
      <p:pic>
        <p:nvPicPr>
          <p:cNvPr id="33" name="Picture 32" descr="Vintage movie countdown 2">
            <a:extLst>
              <a:ext uri="{FF2B5EF4-FFF2-40B4-BE49-F238E27FC236}">
                <a16:creationId xmlns:a16="http://schemas.microsoft.com/office/drawing/2014/main" id="{09299715-B97E-493A-AEF0-E1F33A2DD035}"/>
              </a:ext>
            </a:extLst>
          </p:cNvPr>
          <p:cNvPicPr>
            <a:picLocks noChangeAspect="1"/>
          </p:cNvPicPr>
          <p:nvPr/>
        </p:nvPicPr>
        <p:blipFill>
          <a:blip r:embed="rId3"/>
          <a:stretch>
            <a:fillRect/>
          </a:stretch>
        </p:blipFill>
        <p:spPr>
          <a:xfrm>
            <a:off x="2644158" y="4396809"/>
            <a:ext cx="406527" cy="304895"/>
          </a:xfrm>
          <a:prstGeom prst="rect">
            <a:avLst/>
          </a:prstGeom>
        </p:spPr>
      </p:pic>
      <p:pic>
        <p:nvPicPr>
          <p:cNvPr id="35" name="Picture 34" descr="Vintage movie countdown 4">
            <a:extLst>
              <a:ext uri="{FF2B5EF4-FFF2-40B4-BE49-F238E27FC236}">
                <a16:creationId xmlns:a16="http://schemas.microsoft.com/office/drawing/2014/main" id="{9DAF83A6-FCB4-4C9B-ACE0-13FACFE9D677}"/>
              </a:ext>
            </a:extLst>
          </p:cNvPr>
          <p:cNvPicPr>
            <a:picLocks noChangeAspect="1"/>
          </p:cNvPicPr>
          <p:nvPr/>
        </p:nvPicPr>
        <p:blipFill>
          <a:blip r:embed="rId4"/>
          <a:stretch>
            <a:fillRect/>
          </a:stretch>
        </p:blipFill>
        <p:spPr>
          <a:xfrm>
            <a:off x="2644158" y="5494599"/>
            <a:ext cx="406527" cy="304895"/>
          </a:xfrm>
          <a:prstGeom prst="rect">
            <a:avLst/>
          </a:prstGeom>
        </p:spPr>
      </p:pic>
      <p:pic>
        <p:nvPicPr>
          <p:cNvPr id="37" name="Picture 36" descr="Vintage movie countdown 3">
            <a:extLst>
              <a:ext uri="{FF2B5EF4-FFF2-40B4-BE49-F238E27FC236}">
                <a16:creationId xmlns:a16="http://schemas.microsoft.com/office/drawing/2014/main" id="{15934385-BD6B-43D5-87E8-906DB7994682}"/>
              </a:ext>
            </a:extLst>
          </p:cNvPr>
          <p:cNvPicPr>
            <a:picLocks noChangeAspect="1"/>
          </p:cNvPicPr>
          <p:nvPr/>
        </p:nvPicPr>
        <p:blipFill>
          <a:blip r:embed="rId5"/>
          <a:stretch>
            <a:fillRect/>
          </a:stretch>
        </p:blipFill>
        <p:spPr>
          <a:xfrm>
            <a:off x="2644158" y="4945704"/>
            <a:ext cx="406527" cy="304895"/>
          </a:xfrm>
          <a:prstGeom prst="rect">
            <a:avLst/>
          </a:prstGeom>
        </p:spPr>
      </p:pic>
      <p:pic>
        <p:nvPicPr>
          <p:cNvPr id="39" name="Picture 38" descr="Vintage movie countdown 1">
            <a:extLst>
              <a:ext uri="{FF2B5EF4-FFF2-40B4-BE49-F238E27FC236}">
                <a16:creationId xmlns:a16="http://schemas.microsoft.com/office/drawing/2014/main" id="{CD2A3330-92C7-43A6-9E87-FDE2F24A3878}"/>
              </a:ext>
            </a:extLst>
          </p:cNvPr>
          <p:cNvPicPr>
            <a:picLocks noChangeAspect="1"/>
          </p:cNvPicPr>
          <p:nvPr/>
        </p:nvPicPr>
        <p:blipFill>
          <a:blip r:embed="rId6"/>
          <a:stretch>
            <a:fillRect/>
          </a:stretch>
        </p:blipFill>
        <p:spPr>
          <a:xfrm>
            <a:off x="2644254" y="2758245"/>
            <a:ext cx="406432" cy="304895"/>
          </a:xfrm>
          <a:prstGeom prst="rect">
            <a:avLst/>
          </a:prstGeom>
        </p:spPr>
      </p:pic>
      <p:sp>
        <p:nvSpPr>
          <p:cNvPr id="4" name="TextBox 3">
            <a:extLst>
              <a:ext uri="{FF2B5EF4-FFF2-40B4-BE49-F238E27FC236}">
                <a16:creationId xmlns:a16="http://schemas.microsoft.com/office/drawing/2014/main" id="{98FF7461-B674-475E-B723-08F9818954F8}"/>
              </a:ext>
            </a:extLst>
          </p:cNvPr>
          <p:cNvSpPr txBox="1"/>
          <p:nvPr/>
        </p:nvSpPr>
        <p:spPr>
          <a:xfrm>
            <a:off x="3219331" y="2758245"/>
            <a:ext cx="7080068" cy="1477328"/>
          </a:xfrm>
          <a:prstGeom prst="rect">
            <a:avLst/>
          </a:prstGeom>
          <a:noFill/>
        </p:spPr>
        <p:txBody>
          <a:bodyPr wrap="square" rtlCol="0">
            <a:spAutoFit/>
          </a:bodyPr>
          <a:lstStyle/>
          <a:p>
            <a:r>
              <a:rPr lang="en-US" dirty="0"/>
              <a:t>Respond to COVID-19 and its negative impact on:</a:t>
            </a:r>
          </a:p>
          <a:p>
            <a:pPr marL="742950" lvl="1" indent="-285750">
              <a:buFont typeface="Arial" panose="020B0604020202020204" pitchFamily="34" charset="0"/>
              <a:buChar char="•"/>
            </a:pPr>
            <a:r>
              <a:rPr lang="en-US" dirty="0"/>
              <a:t>Households</a:t>
            </a:r>
          </a:p>
          <a:p>
            <a:pPr marL="742950" lvl="1" indent="-285750">
              <a:buFont typeface="Arial" panose="020B0604020202020204" pitchFamily="34" charset="0"/>
              <a:buChar char="•"/>
            </a:pPr>
            <a:r>
              <a:rPr lang="en-US" dirty="0"/>
              <a:t>Small businesses</a:t>
            </a:r>
          </a:p>
          <a:p>
            <a:pPr marL="742950" lvl="1" indent="-285750">
              <a:buFont typeface="Arial" panose="020B0604020202020204" pitchFamily="34" charset="0"/>
              <a:buChar char="•"/>
            </a:pPr>
            <a:r>
              <a:rPr lang="en-US" dirty="0"/>
              <a:t>Nonprofits</a:t>
            </a:r>
          </a:p>
          <a:p>
            <a:pPr marL="742950" lvl="1" indent="-285750">
              <a:buFont typeface="Arial" panose="020B0604020202020204" pitchFamily="34" charset="0"/>
              <a:buChar char="•"/>
            </a:pPr>
            <a:r>
              <a:rPr lang="en-US" dirty="0"/>
              <a:t>Specific industries</a:t>
            </a:r>
          </a:p>
        </p:txBody>
      </p:sp>
      <p:sp>
        <p:nvSpPr>
          <p:cNvPr id="5" name="TextBox 4">
            <a:extLst>
              <a:ext uri="{FF2B5EF4-FFF2-40B4-BE49-F238E27FC236}">
                <a16:creationId xmlns:a16="http://schemas.microsoft.com/office/drawing/2014/main" id="{4CAB095C-DA9B-4DDA-A3EB-5B4AD5999137}"/>
              </a:ext>
            </a:extLst>
          </p:cNvPr>
          <p:cNvSpPr txBox="1"/>
          <p:nvPr/>
        </p:nvSpPr>
        <p:spPr>
          <a:xfrm>
            <a:off x="3219331" y="4396809"/>
            <a:ext cx="4087529" cy="369332"/>
          </a:xfrm>
          <a:prstGeom prst="rect">
            <a:avLst/>
          </a:prstGeom>
          <a:noFill/>
        </p:spPr>
        <p:txBody>
          <a:bodyPr wrap="none" rtlCol="0">
            <a:spAutoFit/>
          </a:bodyPr>
          <a:lstStyle/>
          <a:p>
            <a:r>
              <a:rPr lang="en-US" dirty="0"/>
              <a:t>Provide better wages to essential workers</a:t>
            </a:r>
          </a:p>
        </p:txBody>
      </p:sp>
      <p:sp>
        <p:nvSpPr>
          <p:cNvPr id="6" name="TextBox 5">
            <a:extLst>
              <a:ext uri="{FF2B5EF4-FFF2-40B4-BE49-F238E27FC236}">
                <a16:creationId xmlns:a16="http://schemas.microsoft.com/office/drawing/2014/main" id="{887BE0D7-24CF-467E-9EA0-755EFD608EE4}"/>
              </a:ext>
            </a:extLst>
          </p:cNvPr>
          <p:cNvSpPr txBox="1"/>
          <p:nvPr/>
        </p:nvSpPr>
        <p:spPr>
          <a:xfrm>
            <a:off x="3232104" y="4952292"/>
            <a:ext cx="7161576" cy="369332"/>
          </a:xfrm>
          <a:prstGeom prst="rect">
            <a:avLst/>
          </a:prstGeom>
          <a:noFill/>
        </p:spPr>
        <p:txBody>
          <a:bodyPr wrap="none" rtlCol="0">
            <a:spAutoFit/>
          </a:bodyPr>
          <a:lstStyle/>
          <a:p>
            <a:r>
              <a:rPr lang="en-US" dirty="0"/>
              <a:t>Assist underemployed and unemployed individuals achieve reemployment</a:t>
            </a:r>
          </a:p>
        </p:txBody>
      </p:sp>
      <p:sp>
        <p:nvSpPr>
          <p:cNvPr id="7" name="TextBox 6">
            <a:extLst>
              <a:ext uri="{FF2B5EF4-FFF2-40B4-BE49-F238E27FC236}">
                <a16:creationId xmlns:a16="http://schemas.microsoft.com/office/drawing/2014/main" id="{014D1E26-C010-468B-A2A8-4B1C606D6275}"/>
              </a:ext>
            </a:extLst>
          </p:cNvPr>
          <p:cNvSpPr txBox="1"/>
          <p:nvPr/>
        </p:nvSpPr>
        <p:spPr>
          <a:xfrm>
            <a:off x="3219331" y="5430162"/>
            <a:ext cx="2723823" cy="369332"/>
          </a:xfrm>
          <a:prstGeom prst="rect">
            <a:avLst/>
          </a:prstGeom>
          <a:noFill/>
        </p:spPr>
        <p:txBody>
          <a:bodyPr wrap="none" rtlCol="0">
            <a:spAutoFit/>
          </a:bodyPr>
          <a:lstStyle/>
          <a:p>
            <a:r>
              <a:rPr lang="en-US" dirty="0"/>
              <a:t>Create retention incentives</a:t>
            </a:r>
          </a:p>
        </p:txBody>
      </p:sp>
    </p:spTree>
    <p:extLst>
      <p:ext uri="{BB962C8B-B14F-4D97-AF65-F5344CB8AC3E}">
        <p14:creationId xmlns:p14="http://schemas.microsoft.com/office/powerpoint/2010/main" val="904607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BE78F5-C890-40AB-9F32-21F8F88FE7D5}"/>
              </a:ext>
            </a:extLst>
          </p:cNvPr>
          <p:cNvSpPr txBox="1"/>
          <p:nvPr/>
        </p:nvSpPr>
        <p:spPr>
          <a:xfrm>
            <a:off x="3727916" y="391886"/>
            <a:ext cx="4736168" cy="584775"/>
          </a:xfrm>
          <a:prstGeom prst="rect">
            <a:avLst/>
          </a:prstGeom>
          <a:noFill/>
        </p:spPr>
        <p:txBody>
          <a:bodyPr wrap="none" rtlCol="0">
            <a:spAutoFit/>
          </a:bodyPr>
          <a:lstStyle/>
          <a:p>
            <a:r>
              <a:rPr lang="en-US" sz="3200" dirty="0">
                <a:solidFill>
                  <a:schemeClr val="accent5">
                    <a:lumMod val="50000"/>
                  </a:schemeClr>
                </a:solidFill>
                <a:latin typeface="Arial Black" panose="020B0A04020102020204" pitchFamily="34" charset="0"/>
              </a:rPr>
              <a:t>Legislative Bill 1014</a:t>
            </a:r>
          </a:p>
        </p:txBody>
      </p:sp>
      <p:pic>
        <p:nvPicPr>
          <p:cNvPr id="3" name="Picture 2">
            <a:extLst>
              <a:ext uri="{FF2B5EF4-FFF2-40B4-BE49-F238E27FC236}">
                <a16:creationId xmlns:a16="http://schemas.microsoft.com/office/drawing/2014/main" id="{13BECAC4-2A13-4D6E-A896-CEDC69D9800C}"/>
              </a:ext>
            </a:extLst>
          </p:cNvPr>
          <p:cNvPicPr>
            <a:picLocks noChangeAspect="1"/>
          </p:cNvPicPr>
          <p:nvPr/>
        </p:nvPicPr>
        <p:blipFill rotWithShape="1">
          <a:blip r:embed="rId2"/>
          <a:srcRect l="33385" t="17232" r="12769" b="38165"/>
          <a:stretch/>
        </p:blipFill>
        <p:spPr>
          <a:xfrm>
            <a:off x="398247" y="1099790"/>
            <a:ext cx="4736168" cy="2205709"/>
          </a:xfrm>
          <a:prstGeom prst="rect">
            <a:avLst/>
          </a:prstGeom>
        </p:spPr>
      </p:pic>
      <p:pic>
        <p:nvPicPr>
          <p:cNvPr id="4" name="Picture 3">
            <a:extLst>
              <a:ext uri="{FF2B5EF4-FFF2-40B4-BE49-F238E27FC236}">
                <a16:creationId xmlns:a16="http://schemas.microsoft.com/office/drawing/2014/main" id="{1FE895B0-23FB-4E05-ADDB-6E0E2DB160EA}"/>
              </a:ext>
            </a:extLst>
          </p:cNvPr>
          <p:cNvPicPr>
            <a:picLocks noChangeAspect="1"/>
          </p:cNvPicPr>
          <p:nvPr/>
        </p:nvPicPr>
        <p:blipFill rotWithShape="1">
          <a:blip r:embed="rId3"/>
          <a:srcRect l="33385" t="16684" r="12769" b="24210"/>
          <a:stretch/>
        </p:blipFill>
        <p:spPr>
          <a:xfrm>
            <a:off x="2983059" y="3114963"/>
            <a:ext cx="4553813" cy="2810372"/>
          </a:xfrm>
          <a:prstGeom prst="rect">
            <a:avLst/>
          </a:prstGeom>
        </p:spPr>
      </p:pic>
      <p:sp>
        <p:nvSpPr>
          <p:cNvPr id="5" name="TextBox 4">
            <a:extLst>
              <a:ext uri="{FF2B5EF4-FFF2-40B4-BE49-F238E27FC236}">
                <a16:creationId xmlns:a16="http://schemas.microsoft.com/office/drawing/2014/main" id="{A4381B8A-8272-4175-86EE-9A3E33D79D30}"/>
              </a:ext>
            </a:extLst>
          </p:cNvPr>
          <p:cNvSpPr txBox="1"/>
          <p:nvPr/>
        </p:nvSpPr>
        <p:spPr>
          <a:xfrm>
            <a:off x="7951425" y="1874338"/>
            <a:ext cx="3842328" cy="2031325"/>
          </a:xfrm>
          <a:prstGeom prst="rect">
            <a:avLst/>
          </a:prstGeom>
          <a:noFill/>
        </p:spPr>
        <p:txBody>
          <a:bodyPr wrap="square" rtlCol="0">
            <a:spAutoFit/>
          </a:bodyPr>
          <a:lstStyle/>
          <a:p>
            <a:r>
              <a:rPr lang="en-US" dirty="0">
                <a:solidFill>
                  <a:schemeClr val="accent5">
                    <a:lumMod val="50000"/>
                  </a:schemeClr>
                </a:solidFill>
              </a:rPr>
              <a:t>Appropriated </a:t>
            </a:r>
            <a:r>
              <a:rPr lang="en-US" b="1" u="sng" dirty="0">
                <a:solidFill>
                  <a:schemeClr val="accent5">
                    <a:lumMod val="50000"/>
                  </a:schemeClr>
                </a:solidFill>
              </a:rPr>
              <a:t>$10M</a:t>
            </a:r>
            <a:r>
              <a:rPr lang="en-US" b="1" dirty="0">
                <a:solidFill>
                  <a:schemeClr val="accent5">
                    <a:lumMod val="50000"/>
                  </a:schemeClr>
                </a:solidFill>
              </a:rPr>
              <a:t> </a:t>
            </a:r>
            <a:r>
              <a:rPr lang="en-US" dirty="0">
                <a:solidFill>
                  <a:schemeClr val="accent5">
                    <a:lumMod val="50000"/>
                  </a:schemeClr>
                </a:solidFill>
              </a:rPr>
              <a:t>in CSFRF to the Nebraska Department of Labor for worker training programs administered by the Department and distributed through the recommendation of the Nebraska Worker Training Board (NWTB)</a:t>
            </a:r>
          </a:p>
        </p:txBody>
      </p:sp>
    </p:spTree>
    <p:extLst>
      <p:ext uri="{BB962C8B-B14F-4D97-AF65-F5344CB8AC3E}">
        <p14:creationId xmlns:p14="http://schemas.microsoft.com/office/powerpoint/2010/main" val="2588763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9851010-CFAC-456D-A220-1119C553095B}"/>
              </a:ext>
            </a:extLst>
          </p:cNvPr>
          <p:cNvGraphicFramePr/>
          <p:nvPr>
            <p:extLst>
              <p:ext uri="{D42A27DB-BD31-4B8C-83A1-F6EECF244321}">
                <p14:modId xmlns:p14="http://schemas.microsoft.com/office/powerpoint/2010/main" val="388461716"/>
              </p:ext>
            </p:extLst>
          </p:nvPr>
        </p:nvGraphicFramePr>
        <p:xfrm>
          <a:off x="2745462" y="1620645"/>
          <a:ext cx="7791910" cy="42402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EEB69F27-C59F-44E0-AF97-0CD09D2411B2}"/>
              </a:ext>
            </a:extLst>
          </p:cNvPr>
          <p:cNvSpPr txBox="1"/>
          <p:nvPr/>
        </p:nvSpPr>
        <p:spPr>
          <a:xfrm>
            <a:off x="1798320" y="380117"/>
            <a:ext cx="8595360" cy="958660"/>
          </a:xfrm>
          <a:prstGeom prst="rect">
            <a:avLst/>
          </a:prstGeom>
          <a:solidFill>
            <a:schemeClr val="tx2"/>
          </a:solidFill>
        </p:spPr>
        <p:txBody>
          <a:bodyPr wrap="square" rtlCol="0">
            <a:spAutoFit/>
          </a:bodyPr>
          <a:lstStyle/>
          <a:p>
            <a:pPr algn="ctr">
              <a:lnSpc>
                <a:spcPct val="150000"/>
              </a:lnSpc>
            </a:pPr>
            <a:r>
              <a:rPr lang="en-US" sz="2000" dirty="0">
                <a:solidFill>
                  <a:schemeClr val="bg1"/>
                </a:solidFill>
                <a:latin typeface="Arial" panose="020B0604020202020204" pitchFamily="34" charset="0"/>
                <a:cs typeface="Arial" panose="020B0604020202020204" pitchFamily="34" charset="0"/>
              </a:rPr>
              <a:t>Nebraska Training and Support Cash Fund (NTSC) and the Nebraska Worker Training Program (NWTP)</a:t>
            </a:r>
          </a:p>
        </p:txBody>
      </p:sp>
      <p:grpSp>
        <p:nvGrpSpPr>
          <p:cNvPr id="4" name="Group 3">
            <a:extLst>
              <a:ext uri="{FF2B5EF4-FFF2-40B4-BE49-F238E27FC236}">
                <a16:creationId xmlns:a16="http://schemas.microsoft.com/office/drawing/2014/main" id="{0092F6C9-1173-405D-955E-DB060BCCAAAE}"/>
              </a:ext>
            </a:extLst>
          </p:cNvPr>
          <p:cNvGrpSpPr/>
          <p:nvPr/>
        </p:nvGrpSpPr>
        <p:grpSpPr>
          <a:xfrm>
            <a:off x="372238" y="1786319"/>
            <a:ext cx="1916860" cy="951463"/>
            <a:chOff x="4215599" y="3104"/>
            <a:chExt cx="1916860" cy="951463"/>
          </a:xfrm>
          <a:scene3d>
            <a:camera prst="orthographicFront"/>
            <a:lightRig rig="flat" dir="t"/>
          </a:scene3d>
        </p:grpSpPr>
        <p:sp>
          <p:nvSpPr>
            <p:cNvPr id="5" name="Rectangle: Rounded Corners 4">
              <a:extLst>
                <a:ext uri="{FF2B5EF4-FFF2-40B4-BE49-F238E27FC236}">
                  <a16:creationId xmlns:a16="http://schemas.microsoft.com/office/drawing/2014/main" id="{41F3D9CD-4CF4-4CDB-B9CF-2CE442DF6443}"/>
                </a:ext>
              </a:extLst>
            </p:cNvPr>
            <p:cNvSpPr/>
            <p:nvPr/>
          </p:nvSpPr>
          <p:spPr>
            <a:xfrm>
              <a:off x="4215599" y="3104"/>
              <a:ext cx="1902927" cy="951463"/>
            </a:xfrm>
            <a:prstGeom prst="roundRect">
              <a:avLst>
                <a:gd name="adj" fmla="val 10000"/>
              </a:avLst>
            </a:prstGeom>
            <a:ln w="19050">
              <a:noFill/>
            </a:ln>
            <a:sp3d prstMaterial="dkEdge">
              <a:bevelT w="8200" h="38100"/>
            </a:sp3d>
          </p:spPr>
          <p:style>
            <a:lnRef idx="2">
              <a:schemeClr val="accent5"/>
            </a:lnRef>
            <a:fillRef idx="1">
              <a:schemeClr val="lt1"/>
            </a:fillRef>
            <a:effectRef idx="0">
              <a:schemeClr val="accent5"/>
            </a:effectRef>
            <a:fontRef idx="minor">
              <a:schemeClr val="dk1"/>
            </a:fontRef>
          </p:style>
        </p:sp>
        <p:sp>
          <p:nvSpPr>
            <p:cNvPr id="6" name="Rectangle: Rounded Corners 4">
              <a:extLst>
                <a:ext uri="{FF2B5EF4-FFF2-40B4-BE49-F238E27FC236}">
                  <a16:creationId xmlns:a16="http://schemas.microsoft.com/office/drawing/2014/main" id="{B2B76ED3-ED79-4859-A8FE-EFCAA88D60AF}"/>
                </a:ext>
              </a:extLst>
            </p:cNvPr>
            <p:cNvSpPr txBox="1"/>
            <p:nvPr/>
          </p:nvSpPr>
          <p:spPr>
            <a:xfrm>
              <a:off x="4285266" y="58838"/>
              <a:ext cx="1847193" cy="895729"/>
            </a:xfrm>
            <a:prstGeom prst="rect">
              <a:avLst/>
            </a:prstGeom>
            <a:ln w="19050">
              <a:noFill/>
            </a:ln>
            <a:sp3d/>
          </p:spPr>
          <p:style>
            <a:lnRef idx="0">
              <a:scrgbClr r="0" g="0" b="0"/>
            </a:lnRef>
            <a:fillRef idx="0">
              <a:scrgbClr r="0" g="0" b="0"/>
            </a:fillRef>
            <a:effectRef idx="0">
              <a:scrgbClr r="0" g="0" b="0"/>
            </a:effectRef>
            <a:fontRef idx="minor">
              <a:schemeClr val="dk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b="1" kern="1200" dirty="0">
                  <a:cs typeface="Arial" panose="020B0604020202020204" pitchFamily="34" charset="0"/>
                </a:rPr>
                <a:t>LB 1014</a:t>
              </a:r>
            </a:p>
            <a:p>
              <a:pPr marL="0" lvl="0" indent="0" algn="ctr" defTabSz="622300">
                <a:lnSpc>
                  <a:spcPct val="90000"/>
                </a:lnSpc>
                <a:spcBef>
                  <a:spcPct val="0"/>
                </a:spcBef>
                <a:spcAft>
                  <a:spcPct val="35000"/>
                </a:spcAft>
                <a:buNone/>
              </a:pPr>
              <a:r>
                <a:rPr lang="en-US" b="1" dirty="0">
                  <a:cs typeface="Arial" panose="020B0604020202020204" pitchFamily="34" charset="0"/>
                </a:rPr>
                <a:t>Funds</a:t>
              </a:r>
              <a:endParaRPr lang="en-US" b="1" kern="1200" dirty="0">
                <a:cs typeface="Arial" panose="020B0604020202020204" pitchFamily="34" charset="0"/>
              </a:endParaRPr>
            </a:p>
          </p:txBody>
        </p:sp>
      </p:grpSp>
      <p:cxnSp>
        <p:nvCxnSpPr>
          <p:cNvPr id="8" name="Straight Arrow Connector 7">
            <a:extLst>
              <a:ext uri="{FF2B5EF4-FFF2-40B4-BE49-F238E27FC236}">
                <a16:creationId xmlns:a16="http://schemas.microsoft.com/office/drawing/2014/main" id="{CB8B14FE-A68D-4831-BEE3-85CC3FCD6F96}"/>
              </a:ext>
            </a:extLst>
          </p:cNvPr>
          <p:cNvCxnSpPr>
            <a:cxnSpLocks/>
          </p:cNvCxnSpPr>
          <p:nvPr/>
        </p:nvCxnSpPr>
        <p:spPr>
          <a:xfrm>
            <a:off x="2303032" y="2709915"/>
            <a:ext cx="470297" cy="2422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5548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C319EA-1369-42D5-87BC-0665E27CB993}"/>
              </a:ext>
            </a:extLst>
          </p:cNvPr>
          <p:cNvSpPr txBox="1"/>
          <p:nvPr/>
        </p:nvSpPr>
        <p:spPr>
          <a:xfrm>
            <a:off x="2019300" y="371741"/>
            <a:ext cx="8153400" cy="699230"/>
          </a:xfrm>
          <a:prstGeom prst="rect">
            <a:avLst/>
          </a:prstGeom>
          <a:solidFill>
            <a:schemeClr val="tx2"/>
          </a:solidFill>
        </p:spPr>
        <p:txBody>
          <a:bodyPr wrap="square" rtlCol="0">
            <a:spAutoFit/>
          </a:bodyPr>
          <a:lstStyle/>
          <a:p>
            <a:pPr algn="ctr">
              <a:lnSpc>
                <a:spcPct val="150000"/>
              </a:lnSpc>
            </a:pPr>
            <a:r>
              <a:rPr lang="en-US" sz="3000" dirty="0">
                <a:solidFill>
                  <a:schemeClr val="bg1"/>
                </a:solidFill>
                <a:latin typeface="Arial" panose="020B0604020202020204" pitchFamily="34" charset="0"/>
                <a:cs typeface="Arial" panose="020B0604020202020204" pitchFamily="34" charset="0"/>
              </a:rPr>
              <a:t>ARPA Programs</a:t>
            </a:r>
          </a:p>
        </p:txBody>
      </p:sp>
      <p:graphicFrame>
        <p:nvGraphicFramePr>
          <p:cNvPr id="6" name="Table 6">
            <a:extLst>
              <a:ext uri="{FF2B5EF4-FFF2-40B4-BE49-F238E27FC236}">
                <a16:creationId xmlns:a16="http://schemas.microsoft.com/office/drawing/2014/main" id="{10950BBE-DBCF-4EB5-8539-6E243A6FD38E}"/>
              </a:ext>
            </a:extLst>
          </p:cNvPr>
          <p:cNvGraphicFramePr>
            <a:graphicFrameLocks noGrp="1"/>
          </p:cNvGraphicFramePr>
          <p:nvPr>
            <p:extLst>
              <p:ext uri="{D42A27DB-BD31-4B8C-83A1-F6EECF244321}">
                <p14:modId xmlns:p14="http://schemas.microsoft.com/office/powerpoint/2010/main" val="1030507616"/>
              </p:ext>
            </p:extLst>
          </p:nvPr>
        </p:nvGraphicFramePr>
        <p:xfrm>
          <a:off x="2019300" y="1929341"/>
          <a:ext cx="8127999" cy="2931160"/>
        </p:xfrm>
        <a:graphic>
          <a:graphicData uri="http://schemas.openxmlformats.org/drawingml/2006/table">
            <a:tbl>
              <a:tblPr firstRow="1" bandRow="1">
                <a:tableStyleId>{EB9631B5-78F2-41C9-869B-9F39066F8104}</a:tableStyleId>
              </a:tblPr>
              <a:tblGrid>
                <a:gridCol w="1000125">
                  <a:extLst>
                    <a:ext uri="{9D8B030D-6E8A-4147-A177-3AD203B41FA5}">
                      <a16:colId xmlns:a16="http://schemas.microsoft.com/office/drawing/2014/main" val="2950041434"/>
                    </a:ext>
                  </a:extLst>
                </a:gridCol>
                <a:gridCol w="2782396">
                  <a:extLst>
                    <a:ext uri="{9D8B030D-6E8A-4147-A177-3AD203B41FA5}">
                      <a16:colId xmlns:a16="http://schemas.microsoft.com/office/drawing/2014/main" val="840835854"/>
                    </a:ext>
                  </a:extLst>
                </a:gridCol>
                <a:gridCol w="2608754">
                  <a:extLst>
                    <a:ext uri="{9D8B030D-6E8A-4147-A177-3AD203B41FA5}">
                      <a16:colId xmlns:a16="http://schemas.microsoft.com/office/drawing/2014/main" val="1620457196"/>
                    </a:ext>
                  </a:extLst>
                </a:gridCol>
                <a:gridCol w="1736724">
                  <a:extLst>
                    <a:ext uri="{9D8B030D-6E8A-4147-A177-3AD203B41FA5}">
                      <a16:colId xmlns:a16="http://schemas.microsoft.com/office/drawing/2014/main" val="335441509"/>
                    </a:ext>
                  </a:extLst>
                </a:gridCol>
              </a:tblGrid>
              <a:tr h="370840">
                <a:tc>
                  <a:txBody>
                    <a:bodyPr/>
                    <a:lstStyle/>
                    <a:p>
                      <a:pPr algn="ctr"/>
                      <a:r>
                        <a:rPr lang="en-US" dirty="0">
                          <a:solidFill>
                            <a:schemeClr val="tx1"/>
                          </a:solidFill>
                        </a:rPr>
                        <a:t>Program </a:t>
                      </a:r>
                    </a:p>
                  </a:txBody>
                  <a:tcPr/>
                </a:tc>
                <a:tc>
                  <a:txBody>
                    <a:bodyPr/>
                    <a:lstStyle/>
                    <a:p>
                      <a:pPr algn="ctr"/>
                      <a:r>
                        <a:rPr lang="en-US" dirty="0">
                          <a:solidFill>
                            <a:schemeClr val="tx1"/>
                          </a:solidFill>
                        </a:rPr>
                        <a:t>Title</a:t>
                      </a:r>
                    </a:p>
                  </a:txBody>
                  <a:tcPr/>
                </a:tc>
                <a:tc>
                  <a:txBody>
                    <a:bodyPr/>
                    <a:lstStyle/>
                    <a:p>
                      <a:pPr algn="ctr"/>
                      <a:r>
                        <a:rPr lang="en-US" dirty="0">
                          <a:solidFill>
                            <a:schemeClr val="tx1"/>
                          </a:solidFill>
                        </a:rPr>
                        <a:t>Summary</a:t>
                      </a:r>
                    </a:p>
                  </a:txBody>
                  <a:tcPr/>
                </a:tc>
                <a:tc>
                  <a:txBody>
                    <a:bodyPr/>
                    <a:lstStyle/>
                    <a:p>
                      <a:pPr algn="ctr"/>
                      <a:r>
                        <a:rPr lang="en-US" dirty="0">
                          <a:solidFill>
                            <a:schemeClr val="tx1"/>
                          </a:solidFill>
                        </a:rPr>
                        <a:t>Budget</a:t>
                      </a:r>
                    </a:p>
                  </a:txBody>
                  <a:tcPr/>
                </a:tc>
                <a:extLst>
                  <a:ext uri="{0D108BD9-81ED-4DB2-BD59-A6C34878D82A}">
                    <a16:rowId xmlns:a16="http://schemas.microsoft.com/office/drawing/2014/main" val="1246249624"/>
                  </a:ext>
                </a:extLst>
              </a:tr>
              <a:tr h="370840">
                <a:tc>
                  <a:txBody>
                    <a:bodyPr/>
                    <a:lstStyle/>
                    <a:p>
                      <a:pPr algn="ctr"/>
                      <a:r>
                        <a:rPr lang="en-US" dirty="0"/>
                        <a:t>1</a:t>
                      </a:r>
                    </a:p>
                  </a:txBody>
                  <a:tcPr/>
                </a:tc>
                <a:tc>
                  <a:txBody>
                    <a:bodyPr/>
                    <a:lstStyle/>
                    <a:p>
                      <a:pPr algn="ctr"/>
                      <a:r>
                        <a:rPr lang="en-US" dirty="0"/>
                        <a:t>Teacher Recruitment and Retention Grant (TRRG)</a:t>
                      </a:r>
                    </a:p>
                  </a:txBody>
                  <a:tcPr/>
                </a:tc>
                <a:tc>
                  <a:txBody>
                    <a:bodyPr/>
                    <a:lstStyle/>
                    <a:p>
                      <a:pPr algn="ctr"/>
                      <a:r>
                        <a:rPr lang="en-US" dirty="0"/>
                        <a:t>Premium Pay</a:t>
                      </a:r>
                    </a:p>
                  </a:txBody>
                  <a:tcPr/>
                </a:tc>
                <a:tc>
                  <a:txBody>
                    <a:bodyPr/>
                    <a:lstStyle/>
                    <a:p>
                      <a:pPr algn="ctr"/>
                      <a:r>
                        <a:rPr lang="en-US" dirty="0"/>
                        <a:t>$4M</a:t>
                      </a:r>
                    </a:p>
                  </a:txBody>
                  <a:tcPr/>
                </a:tc>
                <a:extLst>
                  <a:ext uri="{0D108BD9-81ED-4DB2-BD59-A6C34878D82A}">
                    <a16:rowId xmlns:a16="http://schemas.microsoft.com/office/drawing/2014/main" val="2685415466"/>
                  </a:ext>
                </a:extLst>
              </a:tr>
              <a:tr h="370840">
                <a:tc>
                  <a:txBody>
                    <a:bodyPr/>
                    <a:lstStyle/>
                    <a:p>
                      <a:pPr algn="ctr"/>
                      <a:r>
                        <a:rPr lang="en-US" b="1" dirty="0"/>
                        <a:t>2</a:t>
                      </a:r>
                    </a:p>
                  </a:txBody>
                  <a:tcPr/>
                </a:tc>
                <a:tc>
                  <a:txBody>
                    <a:bodyPr/>
                    <a:lstStyle/>
                    <a:p>
                      <a:pPr algn="ctr"/>
                      <a:r>
                        <a:rPr lang="en-US" b="1" dirty="0"/>
                        <a:t>Nursing Recruitment and Retention Grant (NRRG)</a:t>
                      </a:r>
                    </a:p>
                  </a:txBody>
                  <a:tcPr/>
                </a:tc>
                <a:tc>
                  <a:txBody>
                    <a:bodyPr/>
                    <a:lstStyle/>
                    <a:p>
                      <a:pPr algn="ctr"/>
                      <a:r>
                        <a:rPr lang="en-US" b="1" dirty="0"/>
                        <a:t>Premium Pay</a:t>
                      </a:r>
                    </a:p>
                  </a:txBody>
                  <a:tcPr/>
                </a:tc>
                <a:tc>
                  <a:txBody>
                    <a:bodyPr/>
                    <a:lstStyle/>
                    <a:p>
                      <a:pPr algn="ctr"/>
                      <a:r>
                        <a:rPr lang="en-US" b="1" dirty="0"/>
                        <a:t>$4M</a:t>
                      </a:r>
                    </a:p>
                  </a:txBody>
                  <a:tcPr/>
                </a:tc>
                <a:extLst>
                  <a:ext uri="{0D108BD9-81ED-4DB2-BD59-A6C34878D82A}">
                    <a16:rowId xmlns:a16="http://schemas.microsoft.com/office/drawing/2014/main" val="1810628282"/>
                  </a:ext>
                </a:extLst>
              </a:tr>
              <a:tr h="370840">
                <a:tc>
                  <a:txBody>
                    <a:bodyPr/>
                    <a:lstStyle/>
                    <a:p>
                      <a:pPr algn="ctr"/>
                      <a:r>
                        <a:rPr lang="en-US" dirty="0"/>
                        <a:t>3</a:t>
                      </a:r>
                    </a:p>
                  </a:txBody>
                  <a:tcPr/>
                </a:tc>
                <a:tc>
                  <a:txBody>
                    <a:bodyPr/>
                    <a:lstStyle/>
                    <a:p>
                      <a:pPr algn="ctr"/>
                      <a:r>
                        <a:rPr lang="en-US" dirty="0"/>
                        <a:t>Workforce Development Grant (WDG)</a:t>
                      </a:r>
                    </a:p>
                  </a:txBody>
                  <a:tcPr/>
                </a:tc>
                <a:tc>
                  <a:txBody>
                    <a:bodyPr/>
                    <a:lstStyle/>
                    <a:p>
                      <a:pPr algn="ctr"/>
                      <a:r>
                        <a:rPr lang="en-US" dirty="0"/>
                        <a:t>Employment &amp; Training Grants</a:t>
                      </a:r>
                    </a:p>
                  </a:txBody>
                  <a:tcPr/>
                </a:tc>
                <a:tc>
                  <a:txBody>
                    <a:bodyPr/>
                    <a:lstStyle/>
                    <a:p>
                      <a:pPr algn="ctr"/>
                      <a:r>
                        <a:rPr lang="en-US" dirty="0"/>
                        <a:t>$2M</a:t>
                      </a:r>
                    </a:p>
                  </a:txBody>
                  <a:tcPr/>
                </a:tc>
                <a:extLst>
                  <a:ext uri="{0D108BD9-81ED-4DB2-BD59-A6C34878D82A}">
                    <a16:rowId xmlns:a16="http://schemas.microsoft.com/office/drawing/2014/main" val="2476927500"/>
                  </a:ext>
                </a:extLst>
              </a:tr>
              <a:tr h="370840">
                <a:tc>
                  <a:txBody>
                    <a:bodyPr/>
                    <a:lstStyle/>
                    <a:p>
                      <a:pPr algn="ctr"/>
                      <a:r>
                        <a:rPr lang="en-US" dirty="0"/>
                        <a:t>4</a:t>
                      </a:r>
                    </a:p>
                  </a:txBody>
                  <a:tcPr/>
                </a:tc>
                <a:tc>
                  <a:txBody>
                    <a:bodyPr/>
                    <a:lstStyle/>
                    <a:p>
                      <a:pPr algn="ctr"/>
                      <a:r>
                        <a:rPr lang="en-US" dirty="0"/>
                        <a:t>Transfer to Unemployment Trust Fund</a:t>
                      </a:r>
                    </a:p>
                  </a:txBody>
                  <a:tcPr/>
                </a:tc>
                <a:tc>
                  <a:txBody>
                    <a:bodyPr/>
                    <a:lstStyle/>
                    <a:p>
                      <a:pPr algn="ctr"/>
                      <a:r>
                        <a:rPr lang="en-US" dirty="0"/>
                        <a:t>*Contingency</a:t>
                      </a:r>
                    </a:p>
                  </a:txBody>
                  <a:tcPr/>
                </a:tc>
                <a:tc>
                  <a:txBody>
                    <a:bodyPr/>
                    <a:lstStyle/>
                    <a:p>
                      <a:pPr algn="ctr"/>
                      <a:r>
                        <a:rPr lang="en-US" dirty="0"/>
                        <a:t>$0M</a:t>
                      </a:r>
                    </a:p>
                  </a:txBody>
                  <a:tcPr/>
                </a:tc>
                <a:extLst>
                  <a:ext uri="{0D108BD9-81ED-4DB2-BD59-A6C34878D82A}">
                    <a16:rowId xmlns:a16="http://schemas.microsoft.com/office/drawing/2014/main" val="2840538383"/>
                  </a:ext>
                </a:extLst>
              </a:tr>
            </a:tbl>
          </a:graphicData>
        </a:graphic>
      </p:graphicFrame>
      <p:sp>
        <p:nvSpPr>
          <p:cNvPr id="3" name="TextBox 2">
            <a:extLst>
              <a:ext uri="{FF2B5EF4-FFF2-40B4-BE49-F238E27FC236}">
                <a16:creationId xmlns:a16="http://schemas.microsoft.com/office/drawing/2014/main" id="{AA6FA4C4-C762-491C-87E8-3322BBEF63C0}"/>
              </a:ext>
            </a:extLst>
          </p:cNvPr>
          <p:cNvSpPr txBox="1"/>
          <p:nvPr/>
        </p:nvSpPr>
        <p:spPr>
          <a:xfrm>
            <a:off x="1067954" y="5155606"/>
            <a:ext cx="6450445" cy="276999"/>
          </a:xfrm>
          <a:prstGeom prst="rect">
            <a:avLst/>
          </a:prstGeom>
          <a:noFill/>
        </p:spPr>
        <p:txBody>
          <a:bodyPr wrap="square" rtlCol="0">
            <a:spAutoFit/>
          </a:bodyPr>
          <a:lstStyle/>
          <a:p>
            <a:r>
              <a:rPr lang="en-US" sz="1200" dirty="0"/>
              <a:t>	*Flexibility exists to transfer funds between programs as needed</a:t>
            </a:r>
          </a:p>
        </p:txBody>
      </p:sp>
    </p:spTree>
    <p:extLst>
      <p:ext uri="{BB962C8B-B14F-4D97-AF65-F5344CB8AC3E}">
        <p14:creationId xmlns:p14="http://schemas.microsoft.com/office/powerpoint/2010/main" val="2527957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754B85-1E0D-4A5D-AD2C-5E1FC31FDE7D}"/>
              </a:ext>
            </a:extLst>
          </p:cNvPr>
          <p:cNvSpPr txBox="1"/>
          <p:nvPr/>
        </p:nvSpPr>
        <p:spPr>
          <a:xfrm>
            <a:off x="2019300" y="371741"/>
            <a:ext cx="8153400" cy="699230"/>
          </a:xfrm>
          <a:prstGeom prst="rect">
            <a:avLst/>
          </a:prstGeom>
          <a:solidFill>
            <a:schemeClr val="tx2"/>
          </a:solidFill>
        </p:spPr>
        <p:txBody>
          <a:bodyPr wrap="square" rtlCol="0">
            <a:spAutoFit/>
          </a:bodyPr>
          <a:lstStyle/>
          <a:p>
            <a:pPr algn="ctr">
              <a:lnSpc>
                <a:spcPct val="150000"/>
              </a:lnSpc>
            </a:pPr>
            <a:r>
              <a:rPr lang="en-US" sz="3000" dirty="0">
                <a:solidFill>
                  <a:schemeClr val="bg1"/>
                </a:solidFill>
                <a:latin typeface="Arial" panose="020B0604020202020204" pitchFamily="34" charset="0"/>
                <a:cs typeface="Arial" panose="020B0604020202020204" pitchFamily="34" charset="0"/>
              </a:rPr>
              <a:t>NRRG – Applicant and Position Eligibility</a:t>
            </a:r>
          </a:p>
        </p:txBody>
      </p:sp>
      <p:sp>
        <p:nvSpPr>
          <p:cNvPr id="3" name="TextBox 2">
            <a:extLst>
              <a:ext uri="{FF2B5EF4-FFF2-40B4-BE49-F238E27FC236}">
                <a16:creationId xmlns:a16="http://schemas.microsoft.com/office/drawing/2014/main" id="{D435222B-9FED-4BA1-BDEF-4460A7938F78}"/>
              </a:ext>
            </a:extLst>
          </p:cNvPr>
          <p:cNvSpPr txBox="1"/>
          <p:nvPr/>
        </p:nvSpPr>
        <p:spPr>
          <a:xfrm>
            <a:off x="2200273" y="1890301"/>
            <a:ext cx="3409948" cy="3539430"/>
          </a:xfrm>
          <a:prstGeom prst="rect">
            <a:avLst/>
          </a:prstGeom>
          <a:solidFill>
            <a:schemeClr val="accent4">
              <a:lumMod val="60000"/>
              <a:lumOff val="40000"/>
            </a:schemeClr>
          </a:solidFill>
          <a:ln>
            <a:solidFill>
              <a:schemeClr val="accent5">
                <a:lumMod val="50000"/>
              </a:schemeClr>
            </a:solidFill>
          </a:ln>
        </p:spPr>
        <p:txBody>
          <a:bodyPr wrap="square" rtlCol="0">
            <a:spAutoFit/>
          </a:bodyPr>
          <a:lstStyle/>
          <a:p>
            <a:pPr algn="ctr"/>
            <a:r>
              <a:rPr lang="en-US" sz="1400" b="1" u="sng" dirty="0"/>
              <a:t>Applicant Eligibility Requirements</a:t>
            </a:r>
          </a:p>
          <a:p>
            <a:endParaRPr lang="en-US" sz="1400" dirty="0"/>
          </a:p>
          <a:p>
            <a:r>
              <a:rPr lang="en-US" sz="1400" dirty="0"/>
              <a:t>- Healthcare institution or system with at least one location in Nebraska where direct patient care is provided by RNs, LPNs, or CNAs</a:t>
            </a:r>
          </a:p>
          <a:p>
            <a:endParaRPr lang="en-US" sz="1400" dirty="0"/>
          </a:p>
          <a:p>
            <a:pPr marL="285750" indent="-285750">
              <a:buFontTx/>
              <a:buChar char="-"/>
            </a:pPr>
            <a:r>
              <a:rPr lang="en-US" sz="1400" dirty="0"/>
              <a:t>Experienced challenges hiring or retaining RNs, LPNs, or CNAs due to the COVID-19 pandemic</a:t>
            </a:r>
          </a:p>
          <a:p>
            <a:pPr marL="285750" indent="-285750">
              <a:buFontTx/>
              <a:buChar char="-"/>
            </a:pPr>
            <a:endParaRPr lang="en-US" sz="1400" dirty="0"/>
          </a:p>
          <a:p>
            <a:pPr marL="285750" indent="-285750">
              <a:buFontTx/>
              <a:buChar char="-"/>
            </a:pPr>
            <a:r>
              <a:rPr lang="en-US" sz="1400" dirty="0"/>
              <a:t>Demonstrate a commitment to provide training and professional development to support retention of workers in PP eligible positions</a:t>
            </a:r>
          </a:p>
          <a:p>
            <a:endParaRPr lang="en-US" sz="1400" dirty="0"/>
          </a:p>
        </p:txBody>
      </p:sp>
      <p:sp>
        <p:nvSpPr>
          <p:cNvPr id="4" name="TextBox 3">
            <a:extLst>
              <a:ext uri="{FF2B5EF4-FFF2-40B4-BE49-F238E27FC236}">
                <a16:creationId xmlns:a16="http://schemas.microsoft.com/office/drawing/2014/main" id="{B10B6D78-5E49-40FB-8F94-D4FF34F77192}"/>
              </a:ext>
            </a:extLst>
          </p:cNvPr>
          <p:cNvSpPr txBox="1"/>
          <p:nvPr/>
        </p:nvSpPr>
        <p:spPr>
          <a:xfrm>
            <a:off x="6175382" y="1890301"/>
            <a:ext cx="3409949" cy="3816429"/>
          </a:xfrm>
          <a:prstGeom prst="rect">
            <a:avLst/>
          </a:prstGeom>
          <a:solidFill>
            <a:schemeClr val="accent1">
              <a:lumMod val="60000"/>
              <a:lumOff val="40000"/>
            </a:schemeClr>
          </a:solidFill>
          <a:ln>
            <a:solidFill>
              <a:schemeClr val="accent5">
                <a:lumMod val="50000"/>
              </a:schemeClr>
            </a:solidFill>
          </a:ln>
        </p:spPr>
        <p:txBody>
          <a:bodyPr wrap="square" rtlCol="0">
            <a:spAutoFit/>
          </a:bodyPr>
          <a:lstStyle/>
          <a:p>
            <a:pPr algn="ctr"/>
            <a:r>
              <a:rPr lang="en-US" sz="1400" b="1" u="sng" dirty="0"/>
              <a:t>Premium Pay (PP) Eligible Position Requirements</a:t>
            </a:r>
          </a:p>
          <a:p>
            <a:endParaRPr lang="en-US" sz="1400" dirty="0"/>
          </a:p>
          <a:p>
            <a:r>
              <a:rPr lang="en-US" sz="1400" dirty="0"/>
              <a:t>Position filled by a licensed RN, LPN, or CNA and provides in-person patient care in Nebraska in one of the following healthcare settings:</a:t>
            </a:r>
          </a:p>
          <a:p>
            <a:endParaRPr lang="en-US" sz="1400" dirty="0"/>
          </a:p>
          <a:p>
            <a:pPr marL="171450" indent="-171450">
              <a:buFontTx/>
              <a:buChar char="-"/>
            </a:pPr>
            <a:r>
              <a:rPr lang="en-US" sz="1400" dirty="0"/>
              <a:t>Hospital</a:t>
            </a:r>
          </a:p>
          <a:p>
            <a:pPr marL="171450" indent="-171450">
              <a:buFontTx/>
              <a:buChar char="-"/>
            </a:pPr>
            <a:r>
              <a:rPr lang="en-US" sz="1400" dirty="0"/>
              <a:t>Nursing home or long-term care facility</a:t>
            </a:r>
          </a:p>
          <a:p>
            <a:pPr marL="171450" indent="-171450">
              <a:buFontTx/>
              <a:buChar char="-"/>
            </a:pPr>
            <a:r>
              <a:rPr lang="en-US" sz="1400" dirty="0"/>
              <a:t>Rehabilitation center</a:t>
            </a:r>
          </a:p>
          <a:p>
            <a:pPr marL="171450" indent="-171450">
              <a:buFontTx/>
              <a:buChar char="-"/>
            </a:pPr>
            <a:r>
              <a:rPr lang="en-US" sz="1400" dirty="0"/>
              <a:t>Residential treatment center</a:t>
            </a:r>
          </a:p>
          <a:p>
            <a:pPr marL="171450" indent="-171450">
              <a:buFontTx/>
              <a:buChar char="-"/>
            </a:pPr>
            <a:r>
              <a:rPr lang="en-US" sz="1400" dirty="0"/>
              <a:t>Primary-care office</a:t>
            </a:r>
          </a:p>
          <a:p>
            <a:pPr marL="171450" indent="-171450">
              <a:buFontTx/>
              <a:buChar char="-"/>
            </a:pPr>
            <a:r>
              <a:rPr lang="en-US" sz="1400" dirty="0"/>
              <a:t>Urgent-care clinic</a:t>
            </a:r>
          </a:p>
          <a:p>
            <a:endParaRPr lang="en-US" sz="1400" dirty="0"/>
          </a:p>
          <a:p>
            <a:endParaRPr lang="en-US" sz="1400" dirty="0"/>
          </a:p>
          <a:p>
            <a:endParaRPr lang="en-US" dirty="0"/>
          </a:p>
        </p:txBody>
      </p:sp>
      <p:sp>
        <p:nvSpPr>
          <p:cNvPr id="5" name="TextBox 4">
            <a:extLst>
              <a:ext uri="{FF2B5EF4-FFF2-40B4-BE49-F238E27FC236}">
                <a16:creationId xmlns:a16="http://schemas.microsoft.com/office/drawing/2014/main" id="{CB54A4B9-052D-4BE9-B5A5-B441191F8FEE}"/>
              </a:ext>
            </a:extLst>
          </p:cNvPr>
          <p:cNvSpPr txBox="1"/>
          <p:nvPr/>
        </p:nvSpPr>
        <p:spPr>
          <a:xfrm>
            <a:off x="2254682" y="5491287"/>
            <a:ext cx="3301130" cy="461665"/>
          </a:xfrm>
          <a:prstGeom prst="rect">
            <a:avLst/>
          </a:prstGeom>
          <a:noFill/>
        </p:spPr>
        <p:txBody>
          <a:bodyPr wrap="square" rtlCol="0">
            <a:spAutoFit/>
          </a:bodyPr>
          <a:lstStyle/>
          <a:p>
            <a:r>
              <a:rPr lang="en-US" sz="1200" dirty="0"/>
              <a:t>*Successful applicants will enter into an agreement that </a:t>
            </a:r>
            <a:r>
              <a:rPr lang="en-US" sz="1200" i="1" dirty="0"/>
              <a:t>may</a:t>
            </a:r>
            <a:r>
              <a:rPr lang="en-US" sz="1200" dirty="0"/>
              <a:t> have additional requirements</a:t>
            </a:r>
          </a:p>
        </p:txBody>
      </p:sp>
    </p:spTree>
    <p:extLst>
      <p:ext uri="{BB962C8B-B14F-4D97-AF65-F5344CB8AC3E}">
        <p14:creationId xmlns:p14="http://schemas.microsoft.com/office/powerpoint/2010/main" val="3775685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5047FB-7198-4353-AF68-3E5213861798}"/>
              </a:ext>
            </a:extLst>
          </p:cNvPr>
          <p:cNvSpPr txBox="1"/>
          <p:nvPr/>
        </p:nvSpPr>
        <p:spPr>
          <a:xfrm>
            <a:off x="2019300" y="371741"/>
            <a:ext cx="8153400" cy="699230"/>
          </a:xfrm>
          <a:prstGeom prst="rect">
            <a:avLst/>
          </a:prstGeom>
          <a:solidFill>
            <a:schemeClr val="tx2"/>
          </a:solidFill>
        </p:spPr>
        <p:txBody>
          <a:bodyPr wrap="square" rtlCol="0">
            <a:spAutoFit/>
          </a:bodyPr>
          <a:lstStyle/>
          <a:p>
            <a:pPr algn="ctr">
              <a:lnSpc>
                <a:spcPct val="150000"/>
              </a:lnSpc>
            </a:pPr>
            <a:r>
              <a:rPr lang="en-US" sz="3000" dirty="0">
                <a:solidFill>
                  <a:schemeClr val="bg1"/>
                </a:solidFill>
                <a:latin typeface="Arial" panose="020B0604020202020204" pitchFamily="34" charset="0"/>
                <a:cs typeface="Arial" panose="020B0604020202020204" pitchFamily="34" charset="0"/>
              </a:rPr>
              <a:t>NRRG – Premium Pay Recipient Eligibility</a:t>
            </a:r>
          </a:p>
        </p:txBody>
      </p:sp>
      <p:sp>
        <p:nvSpPr>
          <p:cNvPr id="3" name="TextBox 2">
            <a:extLst>
              <a:ext uri="{FF2B5EF4-FFF2-40B4-BE49-F238E27FC236}">
                <a16:creationId xmlns:a16="http://schemas.microsoft.com/office/drawing/2014/main" id="{FACAACBB-FC24-4827-BF7A-9733C952AD3D}"/>
              </a:ext>
            </a:extLst>
          </p:cNvPr>
          <p:cNvSpPr txBox="1"/>
          <p:nvPr/>
        </p:nvSpPr>
        <p:spPr>
          <a:xfrm>
            <a:off x="2314574" y="1771939"/>
            <a:ext cx="3409949" cy="3754874"/>
          </a:xfrm>
          <a:prstGeom prst="rect">
            <a:avLst/>
          </a:prstGeom>
          <a:solidFill>
            <a:schemeClr val="accent1">
              <a:lumMod val="60000"/>
              <a:lumOff val="40000"/>
            </a:schemeClr>
          </a:solidFill>
          <a:ln>
            <a:solidFill>
              <a:schemeClr val="accent5">
                <a:lumMod val="50000"/>
              </a:schemeClr>
            </a:solidFill>
          </a:ln>
        </p:spPr>
        <p:txBody>
          <a:bodyPr wrap="square" rtlCol="0">
            <a:spAutoFit/>
          </a:bodyPr>
          <a:lstStyle/>
          <a:p>
            <a:pPr algn="ctr"/>
            <a:r>
              <a:rPr lang="en-US" sz="1400" b="1" u="sng" dirty="0"/>
              <a:t>Premium Pay (PP) Recipient Eligibility Requirements</a:t>
            </a:r>
          </a:p>
          <a:p>
            <a:endParaRPr lang="en-US" sz="1400" dirty="0"/>
          </a:p>
          <a:p>
            <a:pPr marL="285750" indent="-285750">
              <a:buFontTx/>
              <a:buChar char="-"/>
            </a:pPr>
            <a:r>
              <a:rPr lang="en-US" sz="1400" dirty="0"/>
              <a:t>A licensed RN, LPN, or CNA employed by the recipient employer</a:t>
            </a:r>
          </a:p>
          <a:p>
            <a:endParaRPr lang="en-US" sz="1400" dirty="0"/>
          </a:p>
          <a:p>
            <a:pPr marL="285750" indent="-285750">
              <a:buFontTx/>
              <a:buChar char="-"/>
            </a:pPr>
            <a:r>
              <a:rPr lang="en-US" sz="1400" dirty="0"/>
              <a:t>Provide in-person patient care in Nebraska in an eligible PP position with the recipient employer</a:t>
            </a:r>
          </a:p>
          <a:p>
            <a:pPr marL="285750" indent="-285750">
              <a:buFontTx/>
              <a:buChar char="-"/>
            </a:pPr>
            <a:endParaRPr lang="en-US" sz="1400" dirty="0"/>
          </a:p>
          <a:p>
            <a:pPr marL="285750" indent="-285750">
              <a:buFontTx/>
              <a:buChar char="-"/>
            </a:pPr>
            <a:r>
              <a:rPr lang="en-US" sz="1400" dirty="0"/>
              <a:t>Be in a PP eligible position no later than September 1, 2023 and remain continuously employed in the PP position with the recipient employer through the PP certification date of January 9, 2024</a:t>
            </a:r>
          </a:p>
          <a:p>
            <a:pPr marL="285750" indent="-285750">
              <a:buFontTx/>
              <a:buChar char="-"/>
            </a:pPr>
            <a:endParaRPr lang="en-US" sz="1400" dirty="0">
              <a:latin typeface="Arial Black" panose="020B0A04020102020204" pitchFamily="34" charset="0"/>
            </a:endParaRPr>
          </a:p>
        </p:txBody>
      </p:sp>
      <p:sp>
        <p:nvSpPr>
          <p:cNvPr id="4" name="TextBox 3">
            <a:extLst>
              <a:ext uri="{FF2B5EF4-FFF2-40B4-BE49-F238E27FC236}">
                <a16:creationId xmlns:a16="http://schemas.microsoft.com/office/drawing/2014/main" id="{89551123-5C2F-4F41-92CA-457C38C9333A}"/>
              </a:ext>
            </a:extLst>
          </p:cNvPr>
          <p:cNvSpPr txBox="1"/>
          <p:nvPr/>
        </p:nvSpPr>
        <p:spPr>
          <a:xfrm>
            <a:off x="6467478" y="1771939"/>
            <a:ext cx="3409948" cy="2185214"/>
          </a:xfrm>
          <a:prstGeom prst="rect">
            <a:avLst/>
          </a:prstGeom>
          <a:solidFill>
            <a:schemeClr val="accent4">
              <a:lumMod val="60000"/>
              <a:lumOff val="40000"/>
            </a:schemeClr>
          </a:solidFill>
          <a:ln>
            <a:solidFill>
              <a:schemeClr val="accent5">
                <a:lumMod val="50000"/>
              </a:schemeClr>
            </a:solidFill>
          </a:ln>
        </p:spPr>
        <p:txBody>
          <a:bodyPr wrap="square" rtlCol="0">
            <a:spAutoFit/>
          </a:bodyPr>
          <a:lstStyle/>
          <a:p>
            <a:pPr algn="ctr"/>
            <a:r>
              <a:rPr lang="en-US" sz="1400" b="1" u="sng" dirty="0"/>
              <a:t>Premium Pay Pay-Scale</a:t>
            </a:r>
          </a:p>
          <a:p>
            <a:endParaRPr lang="en-US" sz="1400" dirty="0"/>
          </a:p>
          <a:p>
            <a:r>
              <a:rPr lang="en-US" sz="1400" dirty="0"/>
              <a:t>$2,500	Registered Nurse</a:t>
            </a:r>
          </a:p>
          <a:p>
            <a:endParaRPr lang="en-US" sz="1400" dirty="0"/>
          </a:p>
          <a:p>
            <a:r>
              <a:rPr lang="en-US" sz="1400" dirty="0"/>
              <a:t>$1,500	Licensed Practical Nurse </a:t>
            </a:r>
          </a:p>
          <a:p>
            <a:endParaRPr lang="en-US" sz="1400" dirty="0"/>
          </a:p>
          <a:p>
            <a:r>
              <a:rPr lang="en-US" sz="1400" dirty="0"/>
              <a:t>$1,000	Certified Nursing 	Assistant </a:t>
            </a:r>
          </a:p>
          <a:p>
            <a:endParaRPr lang="en-US" sz="1200" dirty="0">
              <a:latin typeface="Arial Black" panose="020B0A04020102020204" pitchFamily="34" charset="0"/>
            </a:endParaRPr>
          </a:p>
          <a:p>
            <a:endParaRPr lang="en-US" sz="1200" dirty="0">
              <a:latin typeface="Arial Black" panose="020B0A04020102020204" pitchFamily="34" charset="0"/>
            </a:endParaRPr>
          </a:p>
        </p:txBody>
      </p:sp>
    </p:spTree>
    <p:extLst>
      <p:ext uri="{BB962C8B-B14F-4D97-AF65-F5344CB8AC3E}">
        <p14:creationId xmlns:p14="http://schemas.microsoft.com/office/powerpoint/2010/main" val="3763275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6620D0-CCFC-46BE-B61D-70EAC6020376}"/>
              </a:ext>
            </a:extLst>
          </p:cNvPr>
          <p:cNvSpPr txBox="1"/>
          <p:nvPr/>
        </p:nvSpPr>
        <p:spPr>
          <a:xfrm>
            <a:off x="2019300" y="371741"/>
            <a:ext cx="8153400" cy="699230"/>
          </a:xfrm>
          <a:prstGeom prst="rect">
            <a:avLst/>
          </a:prstGeom>
          <a:solidFill>
            <a:schemeClr val="tx2"/>
          </a:solidFill>
        </p:spPr>
        <p:txBody>
          <a:bodyPr wrap="square" rtlCol="0">
            <a:spAutoFit/>
          </a:bodyPr>
          <a:lstStyle/>
          <a:p>
            <a:pPr algn="ctr">
              <a:lnSpc>
                <a:spcPct val="150000"/>
              </a:lnSpc>
            </a:pPr>
            <a:r>
              <a:rPr lang="en-US" sz="3000" dirty="0">
                <a:solidFill>
                  <a:schemeClr val="bg1"/>
                </a:solidFill>
                <a:latin typeface="Arial" panose="020B0604020202020204" pitchFamily="34" charset="0"/>
                <a:cs typeface="Arial" panose="020B0604020202020204" pitchFamily="34" charset="0"/>
              </a:rPr>
              <a:t>NRRG – Application Process</a:t>
            </a:r>
          </a:p>
        </p:txBody>
      </p:sp>
      <p:sp>
        <p:nvSpPr>
          <p:cNvPr id="3" name="TextBox 2">
            <a:extLst>
              <a:ext uri="{FF2B5EF4-FFF2-40B4-BE49-F238E27FC236}">
                <a16:creationId xmlns:a16="http://schemas.microsoft.com/office/drawing/2014/main" id="{8C85696F-036C-4BBF-9561-45553495F7EA}"/>
              </a:ext>
            </a:extLst>
          </p:cNvPr>
          <p:cNvSpPr txBox="1"/>
          <p:nvPr/>
        </p:nvSpPr>
        <p:spPr>
          <a:xfrm>
            <a:off x="2071832" y="1391944"/>
            <a:ext cx="8048336" cy="4585871"/>
          </a:xfrm>
          <a:prstGeom prst="rect">
            <a:avLst/>
          </a:prstGeom>
          <a:noFill/>
        </p:spPr>
        <p:txBody>
          <a:bodyPr wrap="square" rtlCol="0">
            <a:spAutoFit/>
          </a:bodyPr>
          <a:lstStyle/>
          <a:p>
            <a:pPr marL="342900" indent="-342900">
              <a:buAutoNum type="arabicPeriod"/>
            </a:pPr>
            <a:r>
              <a:rPr lang="en-US" sz="1600" dirty="0"/>
              <a:t>Applicants will apply for an NRRG award using the application form provided by NDOL through the application portal located at </a:t>
            </a:r>
            <a:r>
              <a:rPr lang="en-US" sz="1600" dirty="0">
                <a:hlinkClick r:id="rId2" action="ppaction://hlinkfile"/>
              </a:rPr>
              <a:t>dol.nebraska.gov</a:t>
            </a:r>
            <a:r>
              <a:rPr lang="en-US" sz="1600" dirty="0"/>
              <a:t>. Applications function as requests to reserve a specific amount of grant funds per applicant</a:t>
            </a:r>
          </a:p>
          <a:p>
            <a:endParaRPr lang="en-US" sz="1600" dirty="0"/>
          </a:p>
          <a:p>
            <a:r>
              <a:rPr lang="en-US" sz="1600" dirty="0"/>
              <a:t>	- The application form requires the applicant to answer and attest to a series of 	questions relevant to program eligibility and design, including information about 	each PP eligible position requested, such as the amount of PP requested for each 	position and if each position is vacant or occupied at the time of application</a:t>
            </a:r>
          </a:p>
          <a:p>
            <a:endParaRPr lang="en-US" sz="1600" dirty="0"/>
          </a:p>
          <a:p>
            <a:r>
              <a:rPr lang="en-US" sz="1600" dirty="0"/>
              <a:t>	- Requests for technical assistance should be submitted to 			</a:t>
            </a:r>
            <a:r>
              <a:rPr lang="en-US" sz="1600" dirty="0">
                <a:hlinkClick r:id="rId3"/>
              </a:rPr>
              <a:t>NDOL.ARPA@nebraska.gov</a:t>
            </a:r>
            <a:endParaRPr lang="en-US" sz="1600" dirty="0"/>
          </a:p>
          <a:p>
            <a:endParaRPr lang="en-US" sz="1600" dirty="0"/>
          </a:p>
          <a:p>
            <a:r>
              <a:rPr lang="en-US" sz="1600" dirty="0"/>
              <a:t>	- </a:t>
            </a:r>
            <a:r>
              <a:rPr lang="en-US" sz="1600" u="sng" dirty="0"/>
              <a:t>Note:</a:t>
            </a:r>
            <a:r>
              <a:rPr lang="en-US" sz="1600" dirty="0"/>
              <a:t> Healthcare systems applying for a NRRG award on behalf of more than 	one practice location must submit separate applications for each site</a:t>
            </a:r>
          </a:p>
          <a:p>
            <a:endParaRPr lang="en-US" sz="1600" dirty="0"/>
          </a:p>
          <a:p>
            <a:r>
              <a:rPr lang="en-US" sz="1600" dirty="0"/>
              <a:t>2.   The application period begins </a:t>
            </a:r>
            <a:r>
              <a:rPr lang="en-US" sz="1600" b="1" dirty="0"/>
              <a:t>*September 1</a:t>
            </a:r>
            <a:r>
              <a:rPr lang="en-US" sz="1600" b="1" baseline="30000" dirty="0"/>
              <a:t>st</a:t>
            </a:r>
            <a:r>
              <a:rPr lang="en-US" sz="1600" b="1" dirty="0"/>
              <a:t>, 2022 </a:t>
            </a:r>
            <a:r>
              <a:rPr lang="en-US" sz="1600" dirty="0"/>
              <a:t>and ends by </a:t>
            </a:r>
            <a:r>
              <a:rPr lang="en-US" sz="1600" b="1" dirty="0"/>
              <a:t>October 2</a:t>
            </a:r>
            <a:r>
              <a:rPr lang="en-US" sz="1600" b="1" baseline="30000" dirty="0"/>
              <a:t>nd</a:t>
            </a:r>
            <a:r>
              <a:rPr lang="en-US" sz="1600" b="1" dirty="0"/>
              <a:t>, 2023</a:t>
            </a:r>
          </a:p>
          <a:p>
            <a:endParaRPr lang="en-US" dirty="0"/>
          </a:p>
          <a:p>
            <a:endParaRPr lang="en-US" dirty="0"/>
          </a:p>
        </p:txBody>
      </p:sp>
    </p:spTree>
    <p:extLst>
      <p:ext uri="{BB962C8B-B14F-4D97-AF65-F5344CB8AC3E}">
        <p14:creationId xmlns:p14="http://schemas.microsoft.com/office/powerpoint/2010/main" val="49717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4738B7-493D-44B4-820E-28DF4BE0511A}"/>
              </a:ext>
            </a:extLst>
          </p:cNvPr>
          <p:cNvSpPr txBox="1"/>
          <p:nvPr/>
        </p:nvSpPr>
        <p:spPr>
          <a:xfrm>
            <a:off x="2019300" y="371741"/>
            <a:ext cx="8153400" cy="1391728"/>
          </a:xfrm>
          <a:prstGeom prst="rect">
            <a:avLst/>
          </a:prstGeom>
          <a:solidFill>
            <a:schemeClr val="tx2"/>
          </a:solidFill>
        </p:spPr>
        <p:txBody>
          <a:bodyPr wrap="square" rtlCol="0">
            <a:spAutoFit/>
          </a:bodyPr>
          <a:lstStyle/>
          <a:p>
            <a:pPr algn="ctr">
              <a:lnSpc>
                <a:spcPct val="150000"/>
              </a:lnSpc>
            </a:pPr>
            <a:r>
              <a:rPr lang="en-US" sz="3000" dirty="0">
                <a:solidFill>
                  <a:schemeClr val="bg1"/>
                </a:solidFill>
                <a:latin typeface="Arial" panose="020B0604020202020204" pitchFamily="34" charset="0"/>
                <a:cs typeface="Arial" panose="020B0604020202020204" pitchFamily="34" charset="0"/>
              </a:rPr>
              <a:t>NRRG – Application Selection Process and Initial Award Notification</a:t>
            </a:r>
          </a:p>
        </p:txBody>
      </p:sp>
      <p:sp>
        <p:nvSpPr>
          <p:cNvPr id="3" name="TextBox 2">
            <a:extLst>
              <a:ext uri="{FF2B5EF4-FFF2-40B4-BE49-F238E27FC236}">
                <a16:creationId xmlns:a16="http://schemas.microsoft.com/office/drawing/2014/main" id="{5C141A5B-98EF-455A-B009-9A03FB538965}"/>
              </a:ext>
            </a:extLst>
          </p:cNvPr>
          <p:cNvSpPr txBox="1"/>
          <p:nvPr/>
        </p:nvSpPr>
        <p:spPr>
          <a:xfrm>
            <a:off x="2019300" y="1921164"/>
            <a:ext cx="8153400" cy="3785652"/>
          </a:xfrm>
          <a:prstGeom prst="rect">
            <a:avLst/>
          </a:prstGeom>
          <a:noFill/>
        </p:spPr>
        <p:txBody>
          <a:bodyPr wrap="square" rtlCol="0">
            <a:spAutoFit/>
          </a:bodyPr>
          <a:lstStyle/>
          <a:p>
            <a:r>
              <a:rPr lang="en-US" sz="1600" dirty="0"/>
              <a:t>1. An </a:t>
            </a:r>
            <a:r>
              <a:rPr lang="en-US" sz="1600" b="1" dirty="0"/>
              <a:t>Evaluation Committee</a:t>
            </a:r>
            <a:r>
              <a:rPr lang="en-US" sz="1600" dirty="0"/>
              <a:t>, designated by the Commissioner of Labor, will review applications on a rolling to verify eligibility requirements of applicants and premium pay positions</a:t>
            </a:r>
          </a:p>
          <a:p>
            <a:endParaRPr lang="en-US" sz="1600" dirty="0"/>
          </a:p>
          <a:p>
            <a:r>
              <a:rPr lang="en-US" sz="1600" dirty="0"/>
              <a:t>2. Based on the review of the evaluation committee and the availability of allocated funds, the Commissioner will make recommendations for NRRG awards to the Nebraska Worker Training Board (NWTB) giving priority to eligible applications filed earliest</a:t>
            </a:r>
          </a:p>
          <a:p>
            <a:endParaRPr lang="en-US" sz="1600" dirty="0"/>
          </a:p>
          <a:p>
            <a:r>
              <a:rPr lang="en-US" sz="1600" dirty="0"/>
              <a:t>3. The </a:t>
            </a:r>
            <a:r>
              <a:rPr lang="en-US" sz="1600" b="1" dirty="0"/>
              <a:t>NWTB</a:t>
            </a:r>
            <a:r>
              <a:rPr lang="en-US" sz="1600" dirty="0"/>
              <a:t> will review the Commissioner’s recommended NRRG awards for compliance with </a:t>
            </a:r>
            <a:r>
              <a:rPr lang="en-US" sz="1600" dirty="0">
                <a:hlinkClick r:id="rId2"/>
              </a:rPr>
              <a:t>program guidelines</a:t>
            </a:r>
            <a:r>
              <a:rPr lang="en-US" sz="1600" dirty="0"/>
              <a:t>. The NWTB will vote on awards recommended by the Commissioner during its </a:t>
            </a:r>
            <a:r>
              <a:rPr lang="en-US" sz="1600" dirty="0">
                <a:hlinkClick r:id="rId3"/>
              </a:rPr>
              <a:t>scheduled</a:t>
            </a:r>
            <a:r>
              <a:rPr lang="en-US" sz="1600" dirty="0"/>
              <a:t> quarterly meetings</a:t>
            </a:r>
          </a:p>
          <a:p>
            <a:endParaRPr lang="en-US" sz="1600" dirty="0"/>
          </a:p>
          <a:p>
            <a:r>
              <a:rPr lang="en-US" sz="1600" dirty="0"/>
              <a:t>4. Once approved by the NWTB, </a:t>
            </a:r>
            <a:r>
              <a:rPr lang="en-US" sz="1600" b="1" dirty="0"/>
              <a:t>Initial Award Notifications </a:t>
            </a:r>
            <a:r>
              <a:rPr lang="en-US" sz="1600" dirty="0"/>
              <a:t>will be issued to recipient employers identifying amount of PP reserved, the positions for which PP has been reserved, and the amount of PP reserved for each position. Applications determined ineligible or not approved by the NWTB will receive notification accordingly </a:t>
            </a:r>
          </a:p>
        </p:txBody>
      </p:sp>
    </p:spTree>
    <p:extLst>
      <p:ext uri="{BB962C8B-B14F-4D97-AF65-F5344CB8AC3E}">
        <p14:creationId xmlns:p14="http://schemas.microsoft.com/office/powerpoint/2010/main" val="2362664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63F4CB-562E-4500-B26C-CEB2C73716E6}"/>
              </a:ext>
            </a:extLst>
          </p:cNvPr>
          <p:cNvSpPr txBox="1"/>
          <p:nvPr/>
        </p:nvSpPr>
        <p:spPr>
          <a:xfrm>
            <a:off x="2019300" y="427159"/>
            <a:ext cx="8153400" cy="699230"/>
          </a:xfrm>
          <a:prstGeom prst="rect">
            <a:avLst/>
          </a:prstGeom>
          <a:solidFill>
            <a:schemeClr val="tx2"/>
          </a:solidFill>
        </p:spPr>
        <p:txBody>
          <a:bodyPr wrap="square" rtlCol="0">
            <a:spAutoFit/>
          </a:bodyPr>
          <a:lstStyle/>
          <a:p>
            <a:pPr algn="ctr">
              <a:lnSpc>
                <a:spcPct val="150000"/>
              </a:lnSpc>
            </a:pPr>
            <a:r>
              <a:rPr lang="en-US" sz="3000" dirty="0">
                <a:solidFill>
                  <a:schemeClr val="bg1"/>
                </a:solidFill>
                <a:latin typeface="Arial" panose="020B0604020202020204" pitchFamily="34" charset="0"/>
                <a:cs typeface="Arial" panose="020B0604020202020204" pitchFamily="34" charset="0"/>
              </a:rPr>
              <a:t>NRRG – Reporting Process</a:t>
            </a:r>
          </a:p>
        </p:txBody>
      </p:sp>
      <p:sp>
        <p:nvSpPr>
          <p:cNvPr id="3" name="TextBox 2">
            <a:extLst>
              <a:ext uri="{FF2B5EF4-FFF2-40B4-BE49-F238E27FC236}">
                <a16:creationId xmlns:a16="http://schemas.microsoft.com/office/drawing/2014/main" id="{9F5BE6E7-2C3C-4AB8-9215-F1CB8BBCAE2E}"/>
              </a:ext>
            </a:extLst>
          </p:cNvPr>
          <p:cNvSpPr txBox="1"/>
          <p:nvPr/>
        </p:nvSpPr>
        <p:spPr>
          <a:xfrm>
            <a:off x="2019300" y="1681018"/>
            <a:ext cx="8153400" cy="4031873"/>
          </a:xfrm>
          <a:prstGeom prst="rect">
            <a:avLst/>
          </a:prstGeom>
          <a:noFill/>
        </p:spPr>
        <p:txBody>
          <a:bodyPr wrap="square" rtlCol="0">
            <a:spAutoFit/>
          </a:bodyPr>
          <a:lstStyle/>
          <a:p>
            <a:r>
              <a:rPr lang="en-US" sz="1600" b="1" u="sng" dirty="0"/>
              <a:t>Quarterly Report</a:t>
            </a:r>
          </a:p>
          <a:p>
            <a:r>
              <a:rPr lang="en-US" sz="1600" dirty="0"/>
              <a:t>Employers must submit a report to NDOL within </a:t>
            </a:r>
            <a:r>
              <a:rPr lang="en-US" sz="1600" b="1" dirty="0"/>
              <a:t>15 days </a:t>
            </a:r>
            <a:r>
              <a:rPr lang="en-US" sz="1600" dirty="0"/>
              <a:t>of the end of each calendar quarter using a form and method prescribed by the Department. Quarterly reports identify whether the PP eligible position was filled or vacant. For filled positions, employers will provide information about the worker in the position (as specified by NDOL). Recipients who do not submit quarterly reports in a timely fashion may be subject initial award </a:t>
            </a:r>
            <a:r>
              <a:rPr lang="en-US" sz="1600" dirty="0" err="1"/>
              <a:t>deobligation</a:t>
            </a:r>
            <a:r>
              <a:rPr lang="en-US" sz="1600" dirty="0"/>
              <a:t> or decertification</a:t>
            </a:r>
          </a:p>
          <a:p>
            <a:endParaRPr lang="en-US" sz="1600" dirty="0"/>
          </a:p>
          <a:p>
            <a:endParaRPr lang="en-US" sz="1600" dirty="0"/>
          </a:p>
          <a:p>
            <a:r>
              <a:rPr lang="en-US" sz="1600" b="1" u="sng" dirty="0"/>
              <a:t>Certification Report </a:t>
            </a:r>
          </a:p>
          <a:p>
            <a:r>
              <a:rPr lang="en-US" sz="1600" dirty="0"/>
              <a:t>On or before </a:t>
            </a:r>
            <a:r>
              <a:rPr lang="en-US" sz="1600" b="1" dirty="0"/>
              <a:t>January 15</a:t>
            </a:r>
            <a:r>
              <a:rPr lang="en-US" sz="1600" b="1" baseline="30000" dirty="0"/>
              <a:t>th</a:t>
            </a:r>
            <a:r>
              <a:rPr lang="en-US" sz="1600" b="1" dirty="0"/>
              <a:t>, 2024 </a:t>
            </a:r>
            <a:r>
              <a:rPr lang="en-US" sz="1600" dirty="0"/>
              <a:t>each recipient employer must submit a PP Certification using a form and manner prescribed by NDOL. The Certification form is utilized to verify the recipient met eligibility requirements as of the PP Certification Date (</a:t>
            </a:r>
            <a:r>
              <a:rPr lang="en-US" sz="1600" b="1" dirty="0"/>
              <a:t>January 9</a:t>
            </a:r>
            <a:r>
              <a:rPr lang="en-US" sz="1600" b="1" baseline="30000" dirty="0"/>
              <a:t>th</a:t>
            </a:r>
            <a:r>
              <a:rPr lang="en-US" sz="1600" b="1" dirty="0"/>
              <a:t>, 2024</a:t>
            </a:r>
            <a:r>
              <a:rPr lang="en-US" sz="1600" dirty="0"/>
              <a:t>). The form includes reporting information and documentation, as specified by the Department, to determine the total amount of eligible premium pay</a:t>
            </a:r>
          </a:p>
          <a:p>
            <a:endParaRPr lang="en-US" sz="1600" dirty="0"/>
          </a:p>
          <a:p>
            <a:endParaRPr lang="en-US" sz="1600" dirty="0"/>
          </a:p>
        </p:txBody>
      </p:sp>
    </p:spTree>
    <p:extLst>
      <p:ext uri="{BB962C8B-B14F-4D97-AF65-F5344CB8AC3E}">
        <p14:creationId xmlns:p14="http://schemas.microsoft.com/office/powerpoint/2010/main" val="2179127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1CAD3B-11BA-44B3-8328-CAF7F4BE69FA}"/>
              </a:ext>
            </a:extLst>
          </p:cNvPr>
          <p:cNvSpPr txBox="1"/>
          <p:nvPr/>
        </p:nvSpPr>
        <p:spPr>
          <a:xfrm>
            <a:off x="2019300" y="427159"/>
            <a:ext cx="8153400" cy="699230"/>
          </a:xfrm>
          <a:prstGeom prst="rect">
            <a:avLst/>
          </a:prstGeom>
          <a:solidFill>
            <a:schemeClr val="tx2"/>
          </a:solidFill>
        </p:spPr>
        <p:txBody>
          <a:bodyPr wrap="square" rtlCol="0">
            <a:spAutoFit/>
          </a:bodyPr>
          <a:lstStyle/>
          <a:p>
            <a:pPr algn="ctr">
              <a:lnSpc>
                <a:spcPct val="150000"/>
              </a:lnSpc>
            </a:pPr>
            <a:r>
              <a:rPr lang="en-US" sz="3000" dirty="0">
                <a:solidFill>
                  <a:schemeClr val="bg1"/>
                </a:solidFill>
                <a:latin typeface="Arial" panose="020B0604020202020204" pitchFamily="34" charset="0"/>
                <a:cs typeface="Arial" panose="020B0604020202020204" pitchFamily="34" charset="0"/>
              </a:rPr>
              <a:t>NRRG – Final Award Notice and Payment</a:t>
            </a:r>
          </a:p>
        </p:txBody>
      </p:sp>
      <p:sp>
        <p:nvSpPr>
          <p:cNvPr id="3" name="TextBox 2">
            <a:extLst>
              <a:ext uri="{FF2B5EF4-FFF2-40B4-BE49-F238E27FC236}">
                <a16:creationId xmlns:a16="http://schemas.microsoft.com/office/drawing/2014/main" id="{1DD9A8D1-1026-4A2F-87FC-E0C692438C86}"/>
              </a:ext>
            </a:extLst>
          </p:cNvPr>
          <p:cNvSpPr txBox="1"/>
          <p:nvPr/>
        </p:nvSpPr>
        <p:spPr>
          <a:xfrm>
            <a:off x="2019300" y="1468582"/>
            <a:ext cx="8153400" cy="5509200"/>
          </a:xfrm>
          <a:prstGeom prst="rect">
            <a:avLst/>
          </a:prstGeom>
          <a:noFill/>
        </p:spPr>
        <p:txBody>
          <a:bodyPr wrap="square" rtlCol="0">
            <a:spAutoFit/>
          </a:bodyPr>
          <a:lstStyle/>
          <a:p>
            <a:r>
              <a:rPr lang="en-US" sz="1600" dirty="0"/>
              <a:t>1. Upon reviewing the Certification Report, NDOL will issue a </a:t>
            </a:r>
            <a:r>
              <a:rPr lang="en-US" sz="1600" b="1" dirty="0"/>
              <a:t>Final Award Notice </a:t>
            </a:r>
            <a:r>
              <a:rPr lang="en-US" sz="1600" dirty="0"/>
              <a:t>that identifies the total amount of funds being awarded and the total premium pay that should be paid to each worker</a:t>
            </a:r>
          </a:p>
          <a:p>
            <a:endParaRPr lang="en-US" sz="1600" dirty="0"/>
          </a:p>
          <a:p>
            <a:r>
              <a:rPr lang="en-US" sz="1600" dirty="0"/>
              <a:t>2. Funds are transferred to the recipient employer to fund premium pay for the approved workers</a:t>
            </a:r>
          </a:p>
          <a:p>
            <a:endParaRPr lang="en-US" sz="1600" dirty="0"/>
          </a:p>
          <a:p>
            <a:r>
              <a:rPr lang="en-US" sz="1600" dirty="0"/>
              <a:t>	</a:t>
            </a:r>
            <a:r>
              <a:rPr lang="en-US" sz="1600" u="sng" dirty="0"/>
              <a:t>NOTE:</a:t>
            </a:r>
            <a:r>
              <a:rPr lang="en-US" sz="1600" dirty="0"/>
              <a:t> Transfer of funds between the Department and recipient employer will occur 	only through Electronic Funds Transfer (EFT)</a:t>
            </a:r>
          </a:p>
          <a:p>
            <a:endParaRPr lang="en-US" sz="1600" dirty="0"/>
          </a:p>
          <a:p>
            <a:r>
              <a:rPr lang="en-US" sz="1600" dirty="0"/>
              <a:t>3. Recipient employer pays </a:t>
            </a:r>
            <a:r>
              <a:rPr lang="en-US" sz="1600" b="1" dirty="0"/>
              <a:t>lump-sum premium payments </a:t>
            </a:r>
            <a:r>
              <a:rPr lang="en-US" sz="1600" dirty="0"/>
              <a:t>to each eligible worker as specified in the Final Award Notice. </a:t>
            </a:r>
          </a:p>
          <a:p>
            <a:endParaRPr lang="en-US" sz="1600" dirty="0"/>
          </a:p>
          <a:p>
            <a:r>
              <a:rPr lang="en-US" sz="1600" dirty="0"/>
              <a:t>	</a:t>
            </a:r>
            <a:r>
              <a:rPr lang="en-US" sz="1600" u="sng" dirty="0"/>
              <a:t>NOTE:</a:t>
            </a:r>
            <a:r>
              <a:rPr lang="en-US" sz="1600" dirty="0"/>
              <a:t> PP wages must be in addition to, and not replace, compensation the worker 	would have otherwise received. PP is taxable as wage income. Employers are 	encouraged to treat PP earned by the employee just as they would other wage 	income and withhold from the additional pay any required taxes.</a:t>
            </a:r>
          </a:p>
          <a:p>
            <a:endParaRPr lang="en-US" sz="1600" dirty="0"/>
          </a:p>
          <a:p>
            <a:endParaRPr lang="en-US" sz="1600" dirty="0"/>
          </a:p>
          <a:p>
            <a:endParaRPr lang="en-US" sz="1600" dirty="0"/>
          </a:p>
          <a:p>
            <a:endParaRPr lang="en-US" sz="1600" dirty="0"/>
          </a:p>
          <a:p>
            <a:endParaRPr lang="en-US" sz="1600" dirty="0"/>
          </a:p>
        </p:txBody>
      </p:sp>
    </p:spTree>
    <p:extLst>
      <p:ext uri="{BB962C8B-B14F-4D97-AF65-F5344CB8AC3E}">
        <p14:creationId xmlns:p14="http://schemas.microsoft.com/office/powerpoint/2010/main" val="1307218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ADB85F-A94E-4E5B-959E-74B3D1EECC65}"/>
              </a:ext>
            </a:extLst>
          </p:cNvPr>
          <p:cNvSpPr txBox="1"/>
          <p:nvPr/>
        </p:nvSpPr>
        <p:spPr>
          <a:xfrm>
            <a:off x="2019300" y="371741"/>
            <a:ext cx="8153400" cy="699230"/>
          </a:xfrm>
          <a:prstGeom prst="rect">
            <a:avLst/>
          </a:prstGeom>
          <a:solidFill>
            <a:schemeClr val="tx2"/>
          </a:solidFill>
        </p:spPr>
        <p:txBody>
          <a:bodyPr wrap="square" rtlCol="0">
            <a:spAutoFit/>
          </a:bodyPr>
          <a:lstStyle/>
          <a:p>
            <a:pPr algn="ctr">
              <a:lnSpc>
                <a:spcPct val="150000"/>
              </a:lnSpc>
            </a:pPr>
            <a:r>
              <a:rPr lang="en-US" sz="3000" dirty="0">
                <a:solidFill>
                  <a:schemeClr val="bg1"/>
                </a:solidFill>
                <a:latin typeface="Arial" panose="020B0604020202020204" pitchFamily="34" charset="0"/>
                <a:cs typeface="Arial" panose="020B0604020202020204" pitchFamily="34" charset="0"/>
              </a:rPr>
              <a:t>NRRG Timeline</a:t>
            </a:r>
          </a:p>
        </p:txBody>
      </p:sp>
      <p:cxnSp>
        <p:nvCxnSpPr>
          <p:cNvPr id="4" name="Straight Arrow Connector 3">
            <a:extLst>
              <a:ext uri="{FF2B5EF4-FFF2-40B4-BE49-F238E27FC236}">
                <a16:creationId xmlns:a16="http://schemas.microsoft.com/office/drawing/2014/main" id="{5667A47F-078D-4688-9979-735C0900302B}"/>
              </a:ext>
            </a:extLst>
          </p:cNvPr>
          <p:cNvCxnSpPr>
            <a:cxnSpLocks/>
          </p:cNvCxnSpPr>
          <p:nvPr/>
        </p:nvCxnSpPr>
        <p:spPr>
          <a:xfrm>
            <a:off x="733425" y="3562350"/>
            <a:ext cx="8290502" cy="0"/>
          </a:xfrm>
          <a:prstGeom prst="straightConnector1">
            <a:avLst/>
          </a:prstGeom>
          <a:ln w="28575">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33B9D5C-5643-4F55-AA2B-59AB09B8D6BA}"/>
              </a:ext>
            </a:extLst>
          </p:cNvPr>
          <p:cNvCxnSpPr/>
          <p:nvPr/>
        </p:nvCxnSpPr>
        <p:spPr>
          <a:xfrm flipV="1">
            <a:off x="962025" y="3286125"/>
            <a:ext cx="0" cy="276225"/>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15F6724-792F-41AB-B558-35DE5D29F161}"/>
              </a:ext>
            </a:extLst>
          </p:cNvPr>
          <p:cNvSpPr txBox="1"/>
          <p:nvPr/>
        </p:nvSpPr>
        <p:spPr>
          <a:xfrm>
            <a:off x="108346" y="2551902"/>
            <a:ext cx="1707357" cy="738664"/>
          </a:xfrm>
          <a:prstGeom prst="rect">
            <a:avLst/>
          </a:prstGeom>
          <a:noFill/>
        </p:spPr>
        <p:txBody>
          <a:bodyPr wrap="square" rtlCol="0">
            <a:spAutoFit/>
          </a:bodyPr>
          <a:lstStyle/>
          <a:p>
            <a:pPr algn="ctr"/>
            <a:r>
              <a:rPr lang="en-US" sz="1400" b="1" dirty="0"/>
              <a:t>*September 1, 2022</a:t>
            </a:r>
            <a:r>
              <a:rPr lang="en-US" sz="1400" dirty="0"/>
              <a:t> </a:t>
            </a:r>
          </a:p>
          <a:p>
            <a:pPr algn="ctr"/>
            <a:r>
              <a:rPr lang="en-US" sz="1400" dirty="0"/>
              <a:t>Application Period Begins</a:t>
            </a:r>
          </a:p>
        </p:txBody>
      </p:sp>
      <p:cxnSp>
        <p:nvCxnSpPr>
          <p:cNvPr id="10" name="Straight Connector 9">
            <a:extLst>
              <a:ext uri="{FF2B5EF4-FFF2-40B4-BE49-F238E27FC236}">
                <a16:creationId xmlns:a16="http://schemas.microsoft.com/office/drawing/2014/main" id="{7A4864BF-73B2-4995-932E-F8A92D3C5374}"/>
              </a:ext>
            </a:extLst>
          </p:cNvPr>
          <p:cNvCxnSpPr/>
          <p:nvPr/>
        </p:nvCxnSpPr>
        <p:spPr>
          <a:xfrm flipV="1">
            <a:off x="1895475" y="3562350"/>
            <a:ext cx="0" cy="276225"/>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C2C11E8-7090-430B-8455-3C27F13D0F40}"/>
              </a:ext>
            </a:extLst>
          </p:cNvPr>
          <p:cNvCxnSpPr/>
          <p:nvPr/>
        </p:nvCxnSpPr>
        <p:spPr>
          <a:xfrm flipV="1">
            <a:off x="4943475" y="3290887"/>
            <a:ext cx="0" cy="276225"/>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13E6F44-28BF-4FB5-B9D6-9B17BDEEEBFE}"/>
              </a:ext>
            </a:extLst>
          </p:cNvPr>
          <p:cNvSpPr txBox="1"/>
          <p:nvPr/>
        </p:nvSpPr>
        <p:spPr>
          <a:xfrm>
            <a:off x="4042171" y="2546663"/>
            <a:ext cx="1802607" cy="738664"/>
          </a:xfrm>
          <a:prstGeom prst="rect">
            <a:avLst/>
          </a:prstGeom>
          <a:noFill/>
        </p:spPr>
        <p:txBody>
          <a:bodyPr wrap="square" rtlCol="0">
            <a:spAutoFit/>
          </a:bodyPr>
          <a:lstStyle/>
          <a:p>
            <a:pPr algn="ctr"/>
            <a:r>
              <a:rPr lang="en-US" sz="1400" b="1" dirty="0"/>
              <a:t>September 1, 2023</a:t>
            </a:r>
            <a:r>
              <a:rPr lang="en-US" sz="1400" dirty="0"/>
              <a:t> </a:t>
            </a:r>
          </a:p>
          <a:p>
            <a:pPr algn="ctr"/>
            <a:r>
              <a:rPr lang="en-US" sz="1400" dirty="0"/>
              <a:t>PP Eligible Positions Filled</a:t>
            </a:r>
          </a:p>
        </p:txBody>
      </p:sp>
      <p:sp>
        <p:nvSpPr>
          <p:cNvPr id="16" name="TextBox 15">
            <a:extLst>
              <a:ext uri="{FF2B5EF4-FFF2-40B4-BE49-F238E27FC236}">
                <a16:creationId xmlns:a16="http://schemas.microsoft.com/office/drawing/2014/main" id="{786FEE70-588A-40C7-96BE-D4F239FB380E}"/>
              </a:ext>
            </a:extLst>
          </p:cNvPr>
          <p:cNvSpPr txBox="1"/>
          <p:nvPr/>
        </p:nvSpPr>
        <p:spPr>
          <a:xfrm>
            <a:off x="1098947" y="3833814"/>
            <a:ext cx="1593055" cy="1169551"/>
          </a:xfrm>
          <a:prstGeom prst="rect">
            <a:avLst/>
          </a:prstGeom>
          <a:noFill/>
        </p:spPr>
        <p:txBody>
          <a:bodyPr wrap="square" rtlCol="0">
            <a:spAutoFit/>
          </a:bodyPr>
          <a:lstStyle/>
          <a:p>
            <a:pPr algn="ctr"/>
            <a:r>
              <a:rPr lang="en-US" sz="1400" b="1" dirty="0"/>
              <a:t>January 1, 2023</a:t>
            </a:r>
            <a:endParaRPr lang="en-US" sz="1400" dirty="0"/>
          </a:p>
          <a:p>
            <a:pPr algn="ctr"/>
            <a:r>
              <a:rPr lang="en-US" sz="1400" dirty="0"/>
              <a:t>Guidelines Amended if Unreserved Funds Exist </a:t>
            </a:r>
          </a:p>
        </p:txBody>
      </p:sp>
      <p:cxnSp>
        <p:nvCxnSpPr>
          <p:cNvPr id="17" name="Straight Connector 16">
            <a:extLst>
              <a:ext uri="{FF2B5EF4-FFF2-40B4-BE49-F238E27FC236}">
                <a16:creationId xmlns:a16="http://schemas.microsoft.com/office/drawing/2014/main" id="{BA1A6EDC-9F5E-45C5-A1F6-CDB9FBE734E4}"/>
              </a:ext>
            </a:extLst>
          </p:cNvPr>
          <p:cNvCxnSpPr/>
          <p:nvPr/>
        </p:nvCxnSpPr>
        <p:spPr>
          <a:xfrm flipV="1">
            <a:off x="5257800" y="3562350"/>
            <a:ext cx="0" cy="276225"/>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286EB3D-8592-4A5A-B9EA-5EFC0C5F57E7}"/>
              </a:ext>
            </a:extLst>
          </p:cNvPr>
          <p:cNvSpPr txBox="1"/>
          <p:nvPr/>
        </p:nvSpPr>
        <p:spPr>
          <a:xfrm>
            <a:off x="4461272" y="3833814"/>
            <a:ext cx="1593055" cy="738664"/>
          </a:xfrm>
          <a:prstGeom prst="rect">
            <a:avLst/>
          </a:prstGeom>
          <a:noFill/>
        </p:spPr>
        <p:txBody>
          <a:bodyPr wrap="square" rtlCol="0">
            <a:spAutoFit/>
          </a:bodyPr>
          <a:lstStyle/>
          <a:p>
            <a:pPr algn="ctr"/>
            <a:r>
              <a:rPr lang="en-US" sz="1400" b="1" dirty="0"/>
              <a:t>October 2, 2023</a:t>
            </a:r>
            <a:endParaRPr lang="en-US" sz="1400" dirty="0"/>
          </a:p>
          <a:p>
            <a:pPr algn="ctr"/>
            <a:r>
              <a:rPr lang="en-US" sz="1400" dirty="0"/>
              <a:t>Application Period Ends</a:t>
            </a:r>
          </a:p>
        </p:txBody>
      </p:sp>
      <p:cxnSp>
        <p:nvCxnSpPr>
          <p:cNvPr id="19" name="Straight Connector 18">
            <a:extLst>
              <a:ext uri="{FF2B5EF4-FFF2-40B4-BE49-F238E27FC236}">
                <a16:creationId xmlns:a16="http://schemas.microsoft.com/office/drawing/2014/main" id="{CB3BB67D-8AE8-412C-8957-CA487E117DDD}"/>
              </a:ext>
            </a:extLst>
          </p:cNvPr>
          <p:cNvCxnSpPr/>
          <p:nvPr/>
        </p:nvCxnSpPr>
        <p:spPr>
          <a:xfrm flipV="1">
            <a:off x="6915150" y="3286125"/>
            <a:ext cx="0" cy="276225"/>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D85E328-F21A-4B6C-BBCD-1763A3859715}"/>
              </a:ext>
            </a:extLst>
          </p:cNvPr>
          <p:cNvSpPr txBox="1"/>
          <p:nvPr/>
        </p:nvSpPr>
        <p:spPr>
          <a:xfrm>
            <a:off x="9053691" y="3320117"/>
            <a:ext cx="2383632" cy="523220"/>
          </a:xfrm>
          <a:prstGeom prst="rect">
            <a:avLst/>
          </a:prstGeom>
          <a:noFill/>
        </p:spPr>
        <p:txBody>
          <a:bodyPr wrap="square" rtlCol="0">
            <a:spAutoFit/>
          </a:bodyPr>
          <a:lstStyle/>
          <a:p>
            <a:pPr algn="ctr"/>
            <a:r>
              <a:rPr lang="en-US" sz="1400" b="1" dirty="0"/>
              <a:t>Final Award Notices and Payments Issued</a:t>
            </a:r>
            <a:endParaRPr lang="en-US" sz="1400" dirty="0"/>
          </a:p>
        </p:txBody>
      </p:sp>
      <p:cxnSp>
        <p:nvCxnSpPr>
          <p:cNvPr id="21" name="Straight Connector 20">
            <a:extLst>
              <a:ext uri="{FF2B5EF4-FFF2-40B4-BE49-F238E27FC236}">
                <a16:creationId xmlns:a16="http://schemas.microsoft.com/office/drawing/2014/main" id="{D444384D-6F58-40D0-97AE-31F65CF0394D}"/>
              </a:ext>
            </a:extLst>
          </p:cNvPr>
          <p:cNvCxnSpPr/>
          <p:nvPr/>
        </p:nvCxnSpPr>
        <p:spPr>
          <a:xfrm flipV="1">
            <a:off x="7505700" y="3567112"/>
            <a:ext cx="0" cy="276225"/>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B0527F7-FCE9-453A-B6C7-A2757676B4F3}"/>
              </a:ext>
            </a:extLst>
          </p:cNvPr>
          <p:cNvSpPr txBox="1"/>
          <p:nvPr/>
        </p:nvSpPr>
        <p:spPr>
          <a:xfrm>
            <a:off x="6642497" y="3833813"/>
            <a:ext cx="1593055" cy="738664"/>
          </a:xfrm>
          <a:prstGeom prst="rect">
            <a:avLst/>
          </a:prstGeom>
          <a:noFill/>
        </p:spPr>
        <p:txBody>
          <a:bodyPr wrap="square" rtlCol="0">
            <a:spAutoFit/>
          </a:bodyPr>
          <a:lstStyle/>
          <a:p>
            <a:pPr algn="ctr"/>
            <a:r>
              <a:rPr lang="en-US" sz="1400" b="1" dirty="0"/>
              <a:t>January 15, 2024</a:t>
            </a:r>
            <a:endParaRPr lang="en-US" sz="1400" dirty="0"/>
          </a:p>
          <a:p>
            <a:pPr algn="ctr"/>
            <a:r>
              <a:rPr lang="en-US" sz="1400" dirty="0"/>
              <a:t>PP Certification Reports Due </a:t>
            </a:r>
          </a:p>
        </p:txBody>
      </p:sp>
      <p:sp>
        <p:nvSpPr>
          <p:cNvPr id="26" name="TextBox 25">
            <a:extLst>
              <a:ext uri="{FF2B5EF4-FFF2-40B4-BE49-F238E27FC236}">
                <a16:creationId xmlns:a16="http://schemas.microsoft.com/office/drawing/2014/main" id="{F6090B6D-6F8A-4965-B33B-77E712D2FEC1}"/>
              </a:ext>
            </a:extLst>
          </p:cNvPr>
          <p:cNvSpPr txBox="1"/>
          <p:nvPr/>
        </p:nvSpPr>
        <p:spPr>
          <a:xfrm>
            <a:off x="6013846" y="2732596"/>
            <a:ext cx="1802607" cy="523220"/>
          </a:xfrm>
          <a:prstGeom prst="rect">
            <a:avLst/>
          </a:prstGeom>
          <a:noFill/>
        </p:spPr>
        <p:txBody>
          <a:bodyPr wrap="square" rtlCol="0">
            <a:spAutoFit/>
          </a:bodyPr>
          <a:lstStyle/>
          <a:p>
            <a:pPr algn="ctr"/>
            <a:r>
              <a:rPr lang="en-US" sz="1400" b="1" dirty="0"/>
              <a:t>January 9, 2024</a:t>
            </a:r>
            <a:endParaRPr lang="en-US" sz="1400" dirty="0"/>
          </a:p>
          <a:p>
            <a:pPr algn="ctr"/>
            <a:r>
              <a:rPr lang="en-US" sz="1400" dirty="0"/>
              <a:t>PP Certification Date</a:t>
            </a:r>
          </a:p>
        </p:txBody>
      </p:sp>
      <p:cxnSp>
        <p:nvCxnSpPr>
          <p:cNvPr id="28" name="Straight Connector 27">
            <a:extLst>
              <a:ext uri="{FF2B5EF4-FFF2-40B4-BE49-F238E27FC236}">
                <a16:creationId xmlns:a16="http://schemas.microsoft.com/office/drawing/2014/main" id="{945ADF25-77DD-4905-BB5E-A6C37A469273}"/>
              </a:ext>
            </a:extLst>
          </p:cNvPr>
          <p:cNvCxnSpPr>
            <a:cxnSpLocks/>
          </p:cNvCxnSpPr>
          <p:nvPr/>
        </p:nvCxnSpPr>
        <p:spPr>
          <a:xfrm>
            <a:off x="1815703" y="3562350"/>
            <a:ext cx="0" cy="2266950"/>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B555C282-471C-4C24-B765-9D2A0AE383B9}"/>
              </a:ext>
            </a:extLst>
          </p:cNvPr>
          <p:cNvSpPr txBox="1"/>
          <p:nvPr/>
        </p:nvSpPr>
        <p:spPr>
          <a:xfrm>
            <a:off x="1428750" y="5807183"/>
            <a:ext cx="773906" cy="369332"/>
          </a:xfrm>
          <a:prstGeom prst="rect">
            <a:avLst/>
          </a:prstGeom>
          <a:noFill/>
        </p:spPr>
        <p:txBody>
          <a:bodyPr wrap="square">
            <a:spAutoFit/>
          </a:bodyPr>
          <a:lstStyle/>
          <a:p>
            <a:pPr algn="ctr"/>
            <a:r>
              <a:rPr lang="en-US" sz="1800" b="1" dirty="0"/>
              <a:t>2023</a:t>
            </a:r>
            <a:endParaRPr lang="en-US" sz="1800" dirty="0"/>
          </a:p>
        </p:txBody>
      </p:sp>
      <p:cxnSp>
        <p:nvCxnSpPr>
          <p:cNvPr id="33" name="Straight Connector 32">
            <a:extLst>
              <a:ext uri="{FF2B5EF4-FFF2-40B4-BE49-F238E27FC236}">
                <a16:creationId xmlns:a16="http://schemas.microsoft.com/office/drawing/2014/main" id="{3C296B6A-EC1C-4411-8C47-517DB871BA98}"/>
              </a:ext>
            </a:extLst>
          </p:cNvPr>
          <p:cNvCxnSpPr>
            <a:cxnSpLocks/>
          </p:cNvCxnSpPr>
          <p:nvPr/>
        </p:nvCxnSpPr>
        <p:spPr>
          <a:xfrm>
            <a:off x="6642497" y="3562350"/>
            <a:ext cx="0" cy="2266950"/>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D84FCD41-6CA9-4C56-B41B-2D717D3CD3BD}"/>
              </a:ext>
            </a:extLst>
          </p:cNvPr>
          <p:cNvSpPr txBox="1"/>
          <p:nvPr/>
        </p:nvSpPr>
        <p:spPr>
          <a:xfrm>
            <a:off x="6255544" y="5807183"/>
            <a:ext cx="773906" cy="369332"/>
          </a:xfrm>
          <a:prstGeom prst="rect">
            <a:avLst/>
          </a:prstGeom>
          <a:noFill/>
        </p:spPr>
        <p:txBody>
          <a:bodyPr wrap="square">
            <a:spAutoFit/>
          </a:bodyPr>
          <a:lstStyle/>
          <a:p>
            <a:pPr algn="ctr"/>
            <a:r>
              <a:rPr lang="en-US" sz="1800" b="1" dirty="0"/>
              <a:t>2024</a:t>
            </a:r>
            <a:endParaRPr lang="en-US" sz="1800" dirty="0"/>
          </a:p>
        </p:txBody>
      </p:sp>
      <p:sp>
        <p:nvSpPr>
          <p:cNvPr id="36" name="Arrow: Right 35">
            <a:extLst>
              <a:ext uri="{FF2B5EF4-FFF2-40B4-BE49-F238E27FC236}">
                <a16:creationId xmlns:a16="http://schemas.microsoft.com/office/drawing/2014/main" id="{B6451A85-9D3C-4D86-952D-663192A78F2B}"/>
              </a:ext>
            </a:extLst>
          </p:cNvPr>
          <p:cNvSpPr/>
          <p:nvPr/>
        </p:nvSpPr>
        <p:spPr>
          <a:xfrm>
            <a:off x="1190626" y="3422637"/>
            <a:ext cx="4047836" cy="725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839A48B6-32D2-4DA6-BFC5-A9B95E2B3294}"/>
              </a:ext>
            </a:extLst>
          </p:cNvPr>
          <p:cNvSpPr txBox="1"/>
          <p:nvPr/>
        </p:nvSpPr>
        <p:spPr>
          <a:xfrm>
            <a:off x="2163376" y="3156195"/>
            <a:ext cx="1962076" cy="276999"/>
          </a:xfrm>
          <a:prstGeom prst="rect">
            <a:avLst/>
          </a:prstGeom>
          <a:noFill/>
        </p:spPr>
        <p:txBody>
          <a:bodyPr wrap="none" rtlCol="0">
            <a:spAutoFit/>
          </a:bodyPr>
          <a:lstStyle/>
          <a:p>
            <a:r>
              <a:rPr lang="en-US" sz="1200" b="1" i="1" dirty="0"/>
              <a:t>Initial Award Notices Issued</a:t>
            </a:r>
          </a:p>
        </p:txBody>
      </p:sp>
      <p:sp>
        <p:nvSpPr>
          <p:cNvPr id="38" name="Arrow: Right 37">
            <a:extLst>
              <a:ext uri="{FF2B5EF4-FFF2-40B4-BE49-F238E27FC236}">
                <a16:creationId xmlns:a16="http://schemas.microsoft.com/office/drawing/2014/main" id="{68552CDD-8314-4FF7-B4C9-57A2197B2245}"/>
              </a:ext>
            </a:extLst>
          </p:cNvPr>
          <p:cNvSpPr/>
          <p:nvPr/>
        </p:nvSpPr>
        <p:spPr>
          <a:xfrm>
            <a:off x="1202408" y="3618555"/>
            <a:ext cx="5712742" cy="802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C3195C18-5542-4901-8A96-5D99D272ED38}"/>
              </a:ext>
            </a:extLst>
          </p:cNvPr>
          <p:cNvSpPr txBox="1"/>
          <p:nvPr/>
        </p:nvSpPr>
        <p:spPr>
          <a:xfrm>
            <a:off x="2930548" y="3663899"/>
            <a:ext cx="1462965" cy="276999"/>
          </a:xfrm>
          <a:prstGeom prst="rect">
            <a:avLst/>
          </a:prstGeom>
          <a:noFill/>
        </p:spPr>
        <p:txBody>
          <a:bodyPr wrap="none" rtlCol="0">
            <a:spAutoFit/>
          </a:bodyPr>
          <a:lstStyle/>
          <a:p>
            <a:r>
              <a:rPr lang="en-US" sz="1200" b="1" i="1" dirty="0"/>
              <a:t>Quarterly Reporting</a:t>
            </a:r>
          </a:p>
        </p:txBody>
      </p:sp>
    </p:spTree>
    <p:extLst>
      <p:ext uri="{BB962C8B-B14F-4D97-AF65-F5344CB8AC3E}">
        <p14:creationId xmlns:p14="http://schemas.microsoft.com/office/powerpoint/2010/main" val="3730130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A0232D-ABBB-4A00-95F0-AB58BC4EE028}"/>
              </a:ext>
            </a:extLst>
          </p:cNvPr>
          <p:cNvSpPr txBox="1"/>
          <p:nvPr/>
        </p:nvSpPr>
        <p:spPr>
          <a:xfrm>
            <a:off x="2019300" y="427159"/>
            <a:ext cx="8153400" cy="699230"/>
          </a:xfrm>
          <a:prstGeom prst="rect">
            <a:avLst/>
          </a:prstGeom>
          <a:solidFill>
            <a:schemeClr val="tx2"/>
          </a:solidFill>
        </p:spPr>
        <p:txBody>
          <a:bodyPr wrap="square" rtlCol="0">
            <a:spAutoFit/>
          </a:bodyPr>
          <a:lstStyle/>
          <a:p>
            <a:pPr algn="ctr">
              <a:lnSpc>
                <a:spcPct val="150000"/>
              </a:lnSpc>
            </a:pPr>
            <a:r>
              <a:rPr lang="en-US" sz="3000" dirty="0">
                <a:solidFill>
                  <a:schemeClr val="bg1"/>
                </a:solidFill>
                <a:latin typeface="Arial" panose="020B0604020202020204" pitchFamily="34" charset="0"/>
                <a:cs typeface="Arial" panose="020B0604020202020204" pitchFamily="34" charset="0"/>
              </a:rPr>
              <a:t>NRRG – Quality Control</a:t>
            </a:r>
          </a:p>
        </p:txBody>
      </p:sp>
      <p:sp>
        <p:nvSpPr>
          <p:cNvPr id="3" name="TextBox 2">
            <a:extLst>
              <a:ext uri="{FF2B5EF4-FFF2-40B4-BE49-F238E27FC236}">
                <a16:creationId xmlns:a16="http://schemas.microsoft.com/office/drawing/2014/main" id="{990B2D0A-A581-4222-85B6-AC688FF808E5}"/>
              </a:ext>
            </a:extLst>
          </p:cNvPr>
          <p:cNvSpPr txBox="1"/>
          <p:nvPr/>
        </p:nvSpPr>
        <p:spPr>
          <a:xfrm>
            <a:off x="6373093" y="2087419"/>
            <a:ext cx="3574472" cy="4247317"/>
          </a:xfrm>
          <a:prstGeom prst="rect">
            <a:avLst/>
          </a:prstGeom>
          <a:noFill/>
        </p:spPr>
        <p:txBody>
          <a:bodyPr wrap="square" rtlCol="0">
            <a:spAutoFit/>
          </a:bodyPr>
          <a:lstStyle/>
          <a:p>
            <a:r>
              <a:rPr lang="en-US" dirty="0"/>
              <a:t>As a condition of award, NRRG recipients must agree to cooperate with any quality control (monitoring, auditing, or oversight) activities determined by NDOL or other lawful entities</a:t>
            </a:r>
          </a:p>
          <a:p>
            <a:endParaRPr lang="en-US" dirty="0"/>
          </a:p>
          <a:p>
            <a:r>
              <a:rPr lang="en-US" dirty="0"/>
              <a:t>Quality control activities may occur from the date of application until December 31, 2026</a:t>
            </a:r>
          </a:p>
          <a:p>
            <a:endParaRPr lang="en-US" dirty="0"/>
          </a:p>
          <a:p>
            <a:endParaRPr lang="en-US" dirty="0"/>
          </a:p>
          <a:p>
            <a:endParaRPr lang="en-US" dirty="0"/>
          </a:p>
          <a:p>
            <a:endParaRPr lang="en-US" dirty="0"/>
          </a:p>
          <a:p>
            <a:endParaRPr lang="en-US" dirty="0"/>
          </a:p>
        </p:txBody>
      </p:sp>
      <p:pic>
        <p:nvPicPr>
          <p:cNvPr id="5" name="Picture 4" descr="Office clerk searching for files">
            <a:extLst>
              <a:ext uri="{FF2B5EF4-FFF2-40B4-BE49-F238E27FC236}">
                <a16:creationId xmlns:a16="http://schemas.microsoft.com/office/drawing/2014/main" id="{F6E4C031-5F27-4D3F-A0D9-49A11116E4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2513" y="2087419"/>
            <a:ext cx="4369305" cy="3276616"/>
          </a:xfrm>
          <a:prstGeom prst="rect">
            <a:avLst/>
          </a:prstGeom>
        </p:spPr>
      </p:pic>
    </p:spTree>
    <p:extLst>
      <p:ext uri="{BB962C8B-B14F-4D97-AF65-F5344CB8AC3E}">
        <p14:creationId xmlns:p14="http://schemas.microsoft.com/office/powerpoint/2010/main" val="791255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2E3465-16DD-4BFB-87B2-7053B67D1D86}"/>
              </a:ext>
            </a:extLst>
          </p:cNvPr>
          <p:cNvSpPr txBox="1"/>
          <p:nvPr/>
        </p:nvSpPr>
        <p:spPr>
          <a:xfrm>
            <a:off x="2019300" y="427159"/>
            <a:ext cx="8153400" cy="699230"/>
          </a:xfrm>
          <a:prstGeom prst="rect">
            <a:avLst/>
          </a:prstGeom>
          <a:solidFill>
            <a:schemeClr val="tx2"/>
          </a:solidFill>
        </p:spPr>
        <p:txBody>
          <a:bodyPr wrap="square" rtlCol="0">
            <a:spAutoFit/>
          </a:bodyPr>
          <a:lstStyle/>
          <a:p>
            <a:pPr algn="ctr">
              <a:lnSpc>
                <a:spcPct val="150000"/>
              </a:lnSpc>
            </a:pPr>
            <a:r>
              <a:rPr lang="en-US" sz="3000" dirty="0">
                <a:solidFill>
                  <a:schemeClr val="bg1"/>
                </a:solidFill>
                <a:latin typeface="Arial" panose="020B0604020202020204" pitchFamily="34" charset="0"/>
                <a:cs typeface="Arial" panose="020B0604020202020204" pitchFamily="34" charset="0"/>
              </a:rPr>
              <a:t>NRRG – Frequently Asked Questions</a:t>
            </a:r>
          </a:p>
        </p:txBody>
      </p:sp>
      <p:sp>
        <p:nvSpPr>
          <p:cNvPr id="3" name="TextBox 2">
            <a:extLst>
              <a:ext uri="{FF2B5EF4-FFF2-40B4-BE49-F238E27FC236}">
                <a16:creationId xmlns:a16="http://schemas.microsoft.com/office/drawing/2014/main" id="{63F4966C-70D6-4B17-AF10-0F54014C55BC}"/>
              </a:ext>
            </a:extLst>
          </p:cNvPr>
          <p:cNvSpPr txBox="1"/>
          <p:nvPr/>
        </p:nvSpPr>
        <p:spPr>
          <a:xfrm>
            <a:off x="2105892" y="1865745"/>
            <a:ext cx="6179127" cy="369332"/>
          </a:xfrm>
          <a:prstGeom prst="rect">
            <a:avLst/>
          </a:prstGeom>
          <a:noFill/>
        </p:spPr>
        <p:txBody>
          <a:bodyPr wrap="square" rtlCol="0">
            <a:spAutoFit/>
          </a:bodyPr>
          <a:lstStyle/>
          <a:p>
            <a:r>
              <a:rPr lang="en-US" dirty="0"/>
              <a:t>Coming soon…</a:t>
            </a:r>
          </a:p>
        </p:txBody>
      </p:sp>
    </p:spTree>
    <p:extLst>
      <p:ext uri="{BB962C8B-B14F-4D97-AF65-F5344CB8AC3E}">
        <p14:creationId xmlns:p14="http://schemas.microsoft.com/office/powerpoint/2010/main" val="2626323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FBA9BC-B3ED-4E43-8DD0-36C6DDDE4252}"/>
              </a:ext>
            </a:extLst>
          </p:cNvPr>
          <p:cNvSpPr txBox="1"/>
          <p:nvPr/>
        </p:nvSpPr>
        <p:spPr>
          <a:xfrm>
            <a:off x="2019300" y="750432"/>
            <a:ext cx="8153400" cy="699230"/>
          </a:xfrm>
          <a:prstGeom prst="rect">
            <a:avLst/>
          </a:prstGeom>
          <a:solidFill>
            <a:schemeClr val="tx2"/>
          </a:solidFill>
        </p:spPr>
        <p:txBody>
          <a:bodyPr wrap="square" rtlCol="0">
            <a:spAutoFit/>
          </a:bodyPr>
          <a:lstStyle/>
          <a:p>
            <a:pPr algn="ctr">
              <a:lnSpc>
                <a:spcPct val="150000"/>
              </a:lnSpc>
            </a:pPr>
            <a:r>
              <a:rPr lang="en-US" sz="3000" dirty="0">
                <a:solidFill>
                  <a:schemeClr val="bg1"/>
                </a:solidFill>
                <a:latin typeface="Arial" panose="020B0604020202020204" pitchFamily="34" charset="0"/>
                <a:cs typeface="Arial" panose="020B0604020202020204" pitchFamily="34" charset="0"/>
              </a:rPr>
              <a:t>Questions?</a:t>
            </a:r>
          </a:p>
        </p:txBody>
      </p:sp>
      <p:sp>
        <p:nvSpPr>
          <p:cNvPr id="3" name="TextBox 2">
            <a:extLst>
              <a:ext uri="{FF2B5EF4-FFF2-40B4-BE49-F238E27FC236}">
                <a16:creationId xmlns:a16="http://schemas.microsoft.com/office/drawing/2014/main" id="{8CF87569-E20C-486F-951C-9E414D592216}"/>
              </a:ext>
            </a:extLst>
          </p:cNvPr>
          <p:cNvSpPr txBox="1"/>
          <p:nvPr/>
        </p:nvSpPr>
        <p:spPr>
          <a:xfrm>
            <a:off x="2019300" y="2613892"/>
            <a:ext cx="3574472" cy="2862322"/>
          </a:xfrm>
          <a:prstGeom prst="rect">
            <a:avLst/>
          </a:prstGeom>
          <a:noFill/>
        </p:spPr>
        <p:txBody>
          <a:bodyPr wrap="square" rtlCol="0">
            <a:spAutoFit/>
          </a:bodyPr>
          <a:lstStyle/>
          <a:p>
            <a:r>
              <a:rPr lang="en-US" dirty="0"/>
              <a:t>Applicants, recipients, and other stakeholders should contact the Department for technical assistance or program questions at:</a:t>
            </a:r>
          </a:p>
          <a:p>
            <a:endParaRPr lang="en-US" dirty="0">
              <a:hlinkClick r:id="rId2"/>
            </a:endParaRPr>
          </a:p>
          <a:p>
            <a:r>
              <a:rPr lang="en-US" dirty="0">
                <a:hlinkClick r:id="rId2"/>
              </a:rPr>
              <a:t>NDOL.ARPA@nebraska.gov</a:t>
            </a:r>
            <a:endParaRPr lang="en-US" dirty="0"/>
          </a:p>
          <a:p>
            <a:endParaRPr lang="en-US" dirty="0"/>
          </a:p>
          <a:p>
            <a:endParaRPr lang="en-US" dirty="0"/>
          </a:p>
          <a:p>
            <a:endParaRPr lang="en-US" dirty="0"/>
          </a:p>
          <a:p>
            <a:endParaRPr lang="en-US" dirty="0"/>
          </a:p>
        </p:txBody>
      </p:sp>
      <p:pic>
        <p:nvPicPr>
          <p:cNvPr id="5" name="Picture 4" descr="Close-up of raised hands at office training with speaker out of focus in background">
            <a:extLst>
              <a:ext uri="{FF2B5EF4-FFF2-40B4-BE49-F238E27FC236}">
                <a16:creationId xmlns:a16="http://schemas.microsoft.com/office/drawing/2014/main" id="{B73F5A03-0501-4035-9DA7-4EEE7EC027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4934" y="2201923"/>
            <a:ext cx="4911437" cy="3274291"/>
          </a:xfrm>
          <a:prstGeom prst="rect">
            <a:avLst/>
          </a:prstGeom>
        </p:spPr>
      </p:pic>
    </p:spTree>
    <p:extLst>
      <p:ext uri="{BB962C8B-B14F-4D97-AF65-F5344CB8AC3E}">
        <p14:creationId xmlns:p14="http://schemas.microsoft.com/office/powerpoint/2010/main" val="1240352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818</TotalTime>
  <Words>1296</Words>
  <Application>Microsoft Office PowerPoint</Application>
  <PresentationFormat>Widescreen</PresentationFormat>
  <Paragraphs>158</Paragraphs>
  <Slides>15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Arial Black</vt:lpstr>
      <vt:lpstr>Calibri</vt:lpstr>
      <vt:lpstr>Calibri Light</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Pierce, Bradley</dc:creator>
  <cp:lastModifiedBy>Pierce, Bradley</cp:lastModifiedBy>
  <cp:revision>38</cp:revision>
  <dcterms:created xsi:type="dcterms:W3CDTF">2022-07-15T14:53:54Z</dcterms:created>
  <dcterms:modified xsi:type="dcterms:W3CDTF">2022-07-22T17:58:47Z</dcterms:modified>
</cp:coreProperties>
</file>